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7" r:id="rId2"/>
    <p:sldId id="259" r:id="rId3"/>
    <p:sldId id="300" r:id="rId4"/>
    <p:sldId id="261" r:id="rId5"/>
    <p:sldId id="263" r:id="rId6"/>
    <p:sldId id="262" r:id="rId7"/>
    <p:sldId id="264" r:id="rId8"/>
    <p:sldId id="265" r:id="rId9"/>
    <p:sldId id="267" r:id="rId10"/>
    <p:sldId id="297" r:id="rId11"/>
    <p:sldId id="295" r:id="rId12"/>
    <p:sldId id="296" r:id="rId13"/>
    <p:sldId id="298" r:id="rId14"/>
    <p:sldId id="268" r:id="rId15"/>
    <p:sldId id="271" r:id="rId16"/>
    <p:sldId id="269" r:id="rId17"/>
    <p:sldId id="276" r:id="rId18"/>
    <p:sldId id="277" r:id="rId19"/>
    <p:sldId id="278" r:id="rId20"/>
    <p:sldId id="299" r:id="rId21"/>
    <p:sldId id="282" r:id="rId22"/>
    <p:sldId id="283" r:id="rId23"/>
    <p:sldId id="292" r:id="rId24"/>
    <p:sldId id="293" r:id="rId25"/>
    <p:sldId id="294" r:id="rId26"/>
    <p:sldId id="284" r:id="rId27"/>
    <p:sldId id="286" r:id="rId28"/>
    <p:sldId id="279" r:id="rId29"/>
    <p:sldId id="287" r:id="rId30"/>
    <p:sldId id="289" r:id="rId31"/>
    <p:sldId id="272" r:id="rId32"/>
    <p:sldId id="291" r:id="rId33"/>
    <p:sldId id="274" r:id="rId34"/>
    <p:sldId id="275" r:id="rId35"/>
    <p:sldId id="273"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20" autoAdjust="0"/>
  </p:normalViewPr>
  <p:slideViewPr>
    <p:cSldViewPr>
      <p:cViewPr varScale="1">
        <p:scale>
          <a:sx n="104" d="100"/>
          <a:sy n="104" d="100"/>
        </p:scale>
        <p:origin x="1820" y="7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E76D81-3F04-4CC0-8D0D-CBBFB6E5A1FA}" type="datetimeFigureOut">
              <a:rPr lang="en-GB" smtClean="0"/>
              <a:t>18/07/2022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CCC6B0-B297-4AAA-AE7F-792CDBF461DD}" type="slidenum">
              <a:rPr lang="en-GB" smtClean="0"/>
              <a:t>‹#›</a:t>
            </a:fld>
            <a:endParaRPr lang="en-GB"/>
          </a:p>
        </p:txBody>
      </p:sp>
    </p:spTree>
    <p:extLst>
      <p:ext uri="{BB962C8B-B14F-4D97-AF65-F5344CB8AC3E}">
        <p14:creationId xmlns:p14="http://schemas.microsoft.com/office/powerpoint/2010/main" val="999271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i="1" kern="1200" dirty="0" smtClean="0">
                <a:solidFill>
                  <a:schemeClr val="tx1"/>
                </a:solidFill>
                <a:effectLst/>
                <a:latin typeface="+mn-lt"/>
                <a:ea typeface="+mn-ea"/>
                <a:cs typeface="+mn-cs"/>
              </a:rPr>
              <a:t>Welcome participants to the group</a:t>
            </a:r>
            <a:endParaRPr lang="en-GB" sz="16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Explain that the group is for individuals who report difficulties with their memory</a:t>
            </a:r>
            <a:endParaRPr lang="en-GB" sz="16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Important that we have realistic expectations that the group is not about ‘getting rid’ of our memory difficulties</a:t>
            </a:r>
            <a:endParaRPr lang="en-GB" sz="16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group will offer skills and information that will help us to manage these memory difficulties </a:t>
            </a:r>
          </a:p>
          <a:p>
            <a:pPr marL="171450" lvl="0" indent="-171450">
              <a:buFont typeface="Arial" panose="020B0604020202020204" pitchFamily="34" charset="0"/>
              <a:buChar char="•"/>
            </a:pPr>
            <a:r>
              <a:rPr lang="en-GB" sz="1200" kern="1200" baseline="0" dirty="0" smtClean="0">
                <a:solidFill>
                  <a:schemeClr val="tx1"/>
                </a:solidFill>
                <a:effectLst/>
                <a:latin typeface="+mn-lt"/>
                <a:ea typeface="+mn-ea"/>
                <a:cs typeface="+mn-cs"/>
              </a:rPr>
              <a:t>2 hours with break</a:t>
            </a:r>
            <a:endParaRPr lang="en-GB" sz="16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2</a:t>
            </a:fld>
            <a:endParaRPr lang="en-GB" dirty="0"/>
          </a:p>
        </p:txBody>
      </p:sp>
    </p:spTree>
    <p:extLst>
      <p:ext uri="{BB962C8B-B14F-4D97-AF65-F5344CB8AC3E}">
        <p14:creationId xmlns:p14="http://schemas.microsoft.com/office/powerpoint/2010/main" val="2958435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Things you ‘do inside your head’ to try to remember things. For example, thinking in a particular way or trying to visualise</a:t>
            </a:r>
            <a:r>
              <a:rPr lang="en-GB" baseline="0" dirty="0" smtClean="0"/>
              <a:t> something as a picture.</a:t>
            </a:r>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14</a:t>
            </a:fld>
            <a:endParaRPr lang="en-GB"/>
          </a:p>
        </p:txBody>
      </p:sp>
    </p:spTree>
    <p:extLst>
      <p:ext uri="{BB962C8B-B14F-4D97-AF65-F5344CB8AC3E}">
        <p14:creationId xmlns:p14="http://schemas.microsoft.com/office/powerpoint/2010/main" val="1348420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The process of learning and remembering is quite complex and requires lots of different abilities and skills. This includes attention, information processing, encoding, storage and retrieval. </a:t>
            </a:r>
          </a:p>
          <a:p>
            <a:pPr marL="171450" indent="-171450">
              <a:buFont typeface="Arial" panose="020B0604020202020204" pitchFamily="34" charset="0"/>
              <a:buChar char="•"/>
            </a:pPr>
            <a:endParaRPr lang="en-GB"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When</a:t>
            </a:r>
            <a:r>
              <a:rPr lang="en-GB" sz="1200" kern="1200" baseline="0" dirty="0" smtClean="0">
                <a:solidFill>
                  <a:schemeClr val="tx1"/>
                </a:solidFill>
                <a:effectLst/>
                <a:latin typeface="+mn-lt"/>
                <a:ea typeface="+mn-ea"/>
                <a:cs typeface="+mn-cs"/>
              </a:rPr>
              <a:t> we talk about memory or say my memory is bad, its easy to think of memory as one singular function. By being specific about what memory difficulties we notice and what aspects work better can help us to identify where in the process our main difficulties are. Therefore we’re able to come up with more effective and targeted strategies to support memory.</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B30807-F010-40AD-8A95-010BEAE4105A}" type="slidenum">
              <a:rPr lang="en-GB" smtClean="0"/>
              <a:t>16</a:t>
            </a:fld>
            <a:endParaRPr lang="en-GB" dirty="0"/>
          </a:p>
        </p:txBody>
      </p:sp>
    </p:spTree>
    <p:extLst>
      <p:ext uri="{BB962C8B-B14F-4D97-AF65-F5344CB8AC3E}">
        <p14:creationId xmlns:p14="http://schemas.microsoft.com/office/powerpoint/2010/main" val="655615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dirty="0" smtClean="0">
                <a:effectLst/>
              </a:rPr>
              <a:t>Remembering to do a new activity by linking it to an existing one. For example, taking medication at meal times</a:t>
            </a:r>
            <a:endParaRPr lang="en-GB" dirty="0" smtClean="0">
              <a:effectLst/>
            </a:endParaRPr>
          </a:p>
          <a:p>
            <a:pPr lvl="0"/>
            <a:r>
              <a:rPr lang="en-GB" sz="1200" dirty="0" smtClean="0">
                <a:effectLst/>
              </a:rPr>
              <a:t>Learning a new name by associating it with something or someone you already know. For example, you might remember the name Angela by thinking of an angel. </a:t>
            </a:r>
            <a:endParaRPr lang="en-GB" dirty="0" smtClean="0">
              <a:effectLst/>
            </a:endParaRPr>
          </a:p>
          <a:p>
            <a:pPr lvl="0"/>
            <a:r>
              <a:rPr lang="en-GB" sz="1200" dirty="0" smtClean="0">
                <a:effectLst/>
              </a:rPr>
              <a:t>Leaving an item associated with an activity visible so you remember to do it. E.g. leaving the boots by the door so you remember to take the dog for a walk. </a:t>
            </a:r>
            <a:endParaRPr lang="en-GB" dirty="0" smtClean="0">
              <a:effectLst/>
            </a:endParaRPr>
          </a:p>
          <a:p>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21</a:t>
            </a:fld>
            <a:endParaRPr lang="en-GB"/>
          </a:p>
        </p:txBody>
      </p:sp>
    </p:spTree>
    <p:extLst>
      <p:ext uri="{BB962C8B-B14F-4D97-AF65-F5344CB8AC3E}">
        <p14:creationId xmlns:p14="http://schemas.microsoft.com/office/powerpoint/2010/main" val="3454870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1" dirty="0" smtClean="0">
                <a:effectLst/>
              </a:rPr>
              <a:t>Things to do -</a:t>
            </a:r>
            <a:r>
              <a:rPr lang="en-GB" sz="1200" dirty="0" smtClean="0">
                <a:effectLst/>
              </a:rPr>
              <a:t> If you need to complete a task like posting a letter, you can imagine yourself doing that task. By making the association between the post-box and the action of posting the letter you’re more likely to remember to do it. </a:t>
            </a:r>
            <a:endParaRPr lang="en-GB" dirty="0" smtClean="0">
              <a:effectLst/>
            </a:endParaRPr>
          </a:p>
          <a:p>
            <a:pPr lvl="0"/>
            <a:r>
              <a:rPr lang="en-GB" sz="1200" b="1" dirty="0" smtClean="0">
                <a:effectLst/>
              </a:rPr>
              <a:t>Routes – </a:t>
            </a:r>
            <a:r>
              <a:rPr lang="en-GB" sz="1200" dirty="0" smtClean="0">
                <a:effectLst/>
              </a:rPr>
              <a:t>If you need to remember a new route it can be useful imagining yourself walking the route. </a:t>
            </a:r>
          </a:p>
          <a:p>
            <a:pPr lvl="0"/>
            <a:r>
              <a:rPr lang="en-GB" sz="1200" b="1" dirty="0" smtClean="0">
                <a:effectLst/>
              </a:rPr>
              <a:t>Retracing </a:t>
            </a:r>
            <a:endParaRPr lang="en-GB" b="1" dirty="0">
              <a:effectLst/>
            </a:endParaRPr>
          </a:p>
        </p:txBody>
      </p:sp>
      <p:sp>
        <p:nvSpPr>
          <p:cNvPr id="4" name="Slide Number Placeholder 3"/>
          <p:cNvSpPr>
            <a:spLocks noGrp="1"/>
          </p:cNvSpPr>
          <p:nvPr>
            <p:ph type="sldNum" sz="quarter" idx="10"/>
          </p:nvPr>
        </p:nvSpPr>
        <p:spPr/>
        <p:txBody>
          <a:bodyPr/>
          <a:lstStyle/>
          <a:p>
            <a:fld id="{B2CCC6B0-B297-4AAA-AE7F-792CDBF461DD}" type="slidenum">
              <a:rPr lang="en-GB" smtClean="0"/>
              <a:t>22</a:t>
            </a:fld>
            <a:endParaRPr lang="en-GB"/>
          </a:p>
        </p:txBody>
      </p:sp>
    </p:spTree>
    <p:extLst>
      <p:ext uri="{BB962C8B-B14F-4D97-AF65-F5344CB8AC3E}">
        <p14:creationId xmlns:p14="http://schemas.microsoft.com/office/powerpoint/2010/main" val="1384184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a test, just</a:t>
            </a:r>
            <a:r>
              <a:rPr lang="en-GB" baseline="0" dirty="0" smtClean="0"/>
              <a:t> to show how it might be used to help remember a name using a strategy.</a:t>
            </a:r>
          </a:p>
        </p:txBody>
      </p:sp>
      <p:sp>
        <p:nvSpPr>
          <p:cNvPr id="4" name="Slide Number Placeholder 3"/>
          <p:cNvSpPr>
            <a:spLocks noGrp="1"/>
          </p:cNvSpPr>
          <p:nvPr>
            <p:ph type="sldNum" sz="quarter" idx="10"/>
          </p:nvPr>
        </p:nvSpPr>
        <p:spPr/>
        <p:txBody>
          <a:bodyPr/>
          <a:lstStyle/>
          <a:p>
            <a:fld id="{B2CCC6B0-B297-4AAA-AE7F-792CDBF461DD}" type="slidenum">
              <a:rPr lang="en-GB" smtClean="0"/>
              <a:t>23</a:t>
            </a:fld>
            <a:endParaRPr lang="en-GB"/>
          </a:p>
        </p:txBody>
      </p:sp>
    </p:spTree>
    <p:extLst>
      <p:ext uri="{BB962C8B-B14F-4D97-AF65-F5344CB8AC3E}">
        <p14:creationId xmlns:p14="http://schemas.microsoft.com/office/powerpoint/2010/main" val="261400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smtClean="0"/>
              <a:t>Say the name to yourself,</a:t>
            </a:r>
            <a:r>
              <a:rPr lang="en-GB" baseline="0" dirty="0" smtClean="0"/>
              <a:t> make sure you have a clear mental image of that name</a:t>
            </a:r>
          </a:p>
          <a:p>
            <a:pPr marL="228600" indent="-228600">
              <a:buAutoNum type="arabicPeriod"/>
            </a:pPr>
            <a:r>
              <a:rPr lang="en-GB" baseline="0" dirty="0" smtClean="0"/>
              <a:t>Does the name suggest an association to you? Make as many associations as possible</a:t>
            </a:r>
          </a:p>
          <a:p>
            <a:pPr marL="228600" indent="-228600">
              <a:buAutoNum type="arabicPeriod"/>
            </a:pPr>
            <a:r>
              <a:rPr lang="en-GB" baseline="0" dirty="0" smtClean="0"/>
              <a:t>Try to link the name to the face, the more bizarre the better!</a:t>
            </a:r>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24</a:t>
            </a:fld>
            <a:endParaRPr lang="en-GB"/>
          </a:p>
        </p:txBody>
      </p:sp>
    </p:spTree>
    <p:extLst>
      <p:ext uri="{BB962C8B-B14F-4D97-AF65-F5344CB8AC3E}">
        <p14:creationId xmlns:p14="http://schemas.microsoft.com/office/powerpoint/2010/main" val="71430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For example, if you had a shopping list of </a:t>
            </a:r>
            <a:r>
              <a:rPr lang="en-GB" sz="1200" kern="1200" dirty="0" err="1" smtClean="0">
                <a:solidFill>
                  <a:schemeClr val="tx1"/>
                </a:solidFill>
                <a:effectLst/>
                <a:latin typeface="+mn-lt"/>
                <a:ea typeface="+mn-ea"/>
                <a:cs typeface="+mn-cs"/>
              </a:rPr>
              <a:t>weetabix</a:t>
            </a:r>
            <a:r>
              <a:rPr lang="en-GB" sz="1200" kern="1200" dirty="0" smtClean="0">
                <a:solidFill>
                  <a:schemeClr val="tx1"/>
                </a:solidFill>
                <a:effectLst/>
                <a:latin typeface="+mn-lt"/>
                <a:ea typeface="+mn-ea"/>
                <a:cs typeface="+mn-cs"/>
              </a:rPr>
              <a:t>, milk, jam, teabags and toothpaste you might create a story like ‘In the morning I get up and have my Weetabix with milk and jam then I have a nice cup of tea before I brush my teeth’. </a:t>
            </a:r>
          </a:p>
          <a:p>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26</a:t>
            </a:fld>
            <a:endParaRPr lang="en-GB"/>
          </a:p>
        </p:txBody>
      </p:sp>
    </p:spTree>
    <p:extLst>
      <p:ext uri="{BB962C8B-B14F-4D97-AF65-F5344CB8AC3E}">
        <p14:creationId xmlns:p14="http://schemas.microsoft.com/office/powerpoint/2010/main" val="3110965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Normally</a:t>
            </a:r>
            <a:r>
              <a:rPr lang="en-GB" baseline="0" dirty="0" smtClean="0"/>
              <a:t> we can learn from mistakes, however if the process of learning is compromised, it may be better to use this strategy.</a:t>
            </a:r>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27</a:t>
            </a:fld>
            <a:endParaRPr lang="en-GB"/>
          </a:p>
        </p:txBody>
      </p:sp>
    </p:spTree>
    <p:extLst>
      <p:ext uri="{BB962C8B-B14F-4D97-AF65-F5344CB8AC3E}">
        <p14:creationId xmlns:p14="http://schemas.microsoft.com/office/powerpoint/2010/main" val="1912659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Break information down into separate categories.</a:t>
            </a:r>
            <a:r>
              <a:rPr lang="en-GB" baseline="0" dirty="0" smtClean="0"/>
              <a:t> Use these questions like ‘coat hook’s to hang information on. Help to make the information more meaningful and give you context.</a:t>
            </a:r>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30</a:t>
            </a:fld>
            <a:endParaRPr lang="en-GB"/>
          </a:p>
        </p:txBody>
      </p:sp>
    </p:spTree>
    <p:extLst>
      <p:ext uri="{BB962C8B-B14F-4D97-AF65-F5344CB8AC3E}">
        <p14:creationId xmlns:p14="http://schemas.microsoft.com/office/powerpoint/2010/main" val="75012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 to ‘difficulties’ from discussion session</a:t>
            </a:r>
            <a:r>
              <a:rPr lang="en-GB" baseline="0" dirty="0" smtClean="0"/>
              <a:t> 2</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32</a:t>
            </a:fld>
            <a:endParaRPr lang="en-GB"/>
          </a:p>
        </p:txBody>
      </p:sp>
    </p:spTree>
    <p:extLst>
      <p:ext uri="{BB962C8B-B14F-4D97-AF65-F5344CB8AC3E}">
        <p14:creationId xmlns:p14="http://schemas.microsoft.com/office/powerpoint/2010/main" val="2646148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Breaks – including</a:t>
            </a:r>
            <a:r>
              <a:rPr lang="en-GB" baseline="0" dirty="0" smtClean="0"/>
              <a:t> toilet breaks</a:t>
            </a:r>
          </a:p>
          <a:p>
            <a:r>
              <a:rPr lang="en-GB" baseline="0" dirty="0" smtClean="0"/>
              <a:t>No recording of the </a:t>
            </a:r>
            <a:r>
              <a:rPr lang="en-GB" baseline="0" dirty="0" smtClean="0"/>
              <a:t>session</a:t>
            </a:r>
          </a:p>
          <a:p>
            <a:r>
              <a:rPr lang="en-GB" baseline="0" dirty="0" smtClean="0"/>
              <a:t>Mobile phones on silent/vibrate to minimise distractions</a:t>
            </a:r>
            <a:endParaRPr lang="en-GB" baseline="0" dirty="0" smtClean="0"/>
          </a:p>
        </p:txBody>
      </p:sp>
      <p:sp>
        <p:nvSpPr>
          <p:cNvPr id="4" name="Slide Number Placeholder 3"/>
          <p:cNvSpPr>
            <a:spLocks noGrp="1"/>
          </p:cNvSpPr>
          <p:nvPr>
            <p:ph type="sldNum" sz="quarter" idx="10"/>
          </p:nvPr>
        </p:nvSpPr>
        <p:spPr/>
        <p:txBody>
          <a:bodyPr/>
          <a:lstStyle/>
          <a:p>
            <a:fld id="{2A4182CC-8F35-477A-B3D2-86165ED2E8EE}" type="slidenum">
              <a:rPr lang="en-GB" smtClean="0"/>
              <a:t>3</a:t>
            </a:fld>
            <a:endParaRPr lang="en-GB"/>
          </a:p>
        </p:txBody>
      </p:sp>
    </p:spTree>
    <p:extLst>
      <p:ext uri="{BB962C8B-B14F-4D97-AF65-F5344CB8AC3E}">
        <p14:creationId xmlns:p14="http://schemas.microsoft.com/office/powerpoint/2010/main" val="2001799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Helpful to think about own difficulties and to identify any strategies</a:t>
            </a:r>
            <a:r>
              <a:rPr lang="en-GB" baseline="0" dirty="0" smtClean="0"/>
              <a:t> that are already providing to be useful, share them with the group</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33</a:t>
            </a:fld>
            <a:endParaRPr lang="en-GB"/>
          </a:p>
        </p:txBody>
      </p:sp>
    </p:spTree>
    <p:extLst>
      <p:ext uri="{BB962C8B-B14F-4D97-AF65-F5344CB8AC3E}">
        <p14:creationId xmlns:p14="http://schemas.microsoft.com/office/powerpoint/2010/main" val="1646935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Contact</a:t>
            </a:r>
            <a:r>
              <a:rPr lang="en-GB" sz="1200" kern="1200" baseline="0" dirty="0" smtClean="0">
                <a:solidFill>
                  <a:schemeClr val="tx1"/>
                </a:solidFill>
                <a:effectLst/>
                <a:latin typeface="+mn-lt"/>
                <a:ea typeface="+mn-ea"/>
                <a:cs typeface="+mn-cs"/>
              </a:rPr>
              <a:t> details </a:t>
            </a:r>
            <a:r>
              <a:rPr lang="en-GB" sz="1200" kern="1200" dirty="0" smtClean="0">
                <a:solidFill>
                  <a:schemeClr val="tx1"/>
                </a:solidFill>
                <a:effectLst/>
                <a:latin typeface="+mn-lt"/>
                <a:ea typeface="+mn-ea"/>
                <a:cs typeface="+mn-cs"/>
              </a:rPr>
              <a:t>if you are having difficulties with the programme. There will also be space to ask any questions and explore with us your difficulties within the group if you feel comfortable sharing these. </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35</a:t>
            </a:fld>
            <a:endParaRPr lang="en-GB"/>
          </a:p>
        </p:txBody>
      </p:sp>
    </p:spTree>
    <p:extLst>
      <p:ext uri="{BB962C8B-B14F-4D97-AF65-F5344CB8AC3E}">
        <p14:creationId xmlns:p14="http://schemas.microsoft.com/office/powerpoint/2010/main" val="89073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000" dirty="0" smtClean="0"/>
              <a:t>Confidentiality</a:t>
            </a:r>
            <a:r>
              <a:rPr lang="en-GB" sz="1000" baseline="0" dirty="0" smtClean="0"/>
              <a:t> – please respect each others information. Please discuss your own thoughts and materials with others but protect the confidentiality of members of the group by keeping discussions to how you feel and your own situation. Limits</a:t>
            </a:r>
          </a:p>
          <a:p>
            <a:pPr marL="171450" indent="-171450">
              <a:buFont typeface="Arial" panose="020B0604020202020204" pitchFamily="34" charset="0"/>
              <a:buChar char="•"/>
            </a:pPr>
            <a:r>
              <a:rPr lang="en-GB" sz="1000" baseline="0" dirty="0" smtClean="0"/>
              <a:t>Respect each other and allow each other space to talk and share different opinions</a:t>
            </a:r>
          </a:p>
          <a:p>
            <a:pPr marL="171450" indent="-171450">
              <a:buFont typeface="Arial" panose="020B0604020202020204" pitchFamily="34" charset="0"/>
              <a:buChar char="•"/>
            </a:pPr>
            <a:r>
              <a:rPr lang="en-GB" sz="1000" baseline="0" dirty="0" smtClean="0"/>
              <a:t>Please talk slowly and thoughtfully speaking one at a time so that everyone can hear and follow what is being said</a:t>
            </a:r>
          </a:p>
          <a:p>
            <a:pPr marL="171450" indent="-171450">
              <a:buFont typeface="Arial" panose="020B0604020202020204" pitchFamily="34" charset="0"/>
              <a:buChar char="•"/>
            </a:pPr>
            <a:r>
              <a:rPr lang="en-GB" sz="1000" baseline="0" dirty="0" smtClean="0"/>
              <a:t>Time keeping – please arrive on time so that the group can start promptly</a:t>
            </a:r>
          </a:p>
          <a:p>
            <a:pPr marL="171450" indent="-171450">
              <a:buFont typeface="Arial" panose="020B0604020202020204" pitchFamily="34" charset="0"/>
              <a:buChar char="•"/>
            </a:pPr>
            <a:r>
              <a:rPr lang="en-GB" sz="1000" baseline="0" dirty="0" smtClean="0"/>
              <a:t>Please switch mobile phones to silent</a:t>
            </a:r>
          </a:p>
          <a:p>
            <a:pPr marL="171450" indent="-171450">
              <a:buFont typeface="Arial" panose="020B0604020202020204" pitchFamily="34" charset="0"/>
              <a:buChar char="•"/>
            </a:pPr>
            <a:endParaRPr lang="en-GB" sz="1000" baseline="0" dirty="0" smtClean="0"/>
          </a:p>
          <a:p>
            <a:pPr marL="171450" indent="-171450">
              <a:buFont typeface="Arial" panose="020B0604020202020204" pitchFamily="34" charset="0"/>
              <a:buChar char="•"/>
            </a:pPr>
            <a:r>
              <a:rPr lang="en-GB" sz="1200" b="1" kern="1200" dirty="0" smtClean="0">
                <a:solidFill>
                  <a:schemeClr val="tx1"/>
                </a:solidFill>
                <a:effectLst/>
                <a:latin typeface="+mn-lt"/>
                <a:ea typeface="+mn-ea"/>
                <a:cs typeface="+mn-cs"/>
              </a:rPr>
              <a:t>Is there anything that you would suggest could help the group to run smoothly? </a:t>
            </a:r>
            <a:endParaRPr lang="en-GB" sz="1000" b="1" baseline="0" dirty="0" smtClean="0"/>
          </a:p>
          <a:p>
            <a:endParaRPr lang="en-GB" b="1" dirty="0"/>
          </a:p>
        </p:txBody>
      </p:sp>
      <p:sp>
        <p:nvSpPr>
          <p:cNvPr id="4" name="Slide Number Placeholder 3"/>
          <p:cNvSpPr>
            <a:spLocks noGrp="1"/>
          </p:cNvSpPr>
          <p:nvPr>
            <p:ph type="sldNum" sz="quarter" idx="10"/>
          </p:nvPr>
        </p:nvSpPr>
        <p:spPr/>
        <p:txBody>
          <a:bodyPr/>
          <a:lstStyle/>
          <a:p>
            <a:fld id="{2A4182CC-8F35-477A-B3D2-86165ED2E8EE}" type="slidenum">
              <a:rPr lang="en-GB" smtClean="0"/>
              <a:t>4</a:t>
            </a:fld>
            <a:endParaRPr lang="en-GB" dirty="0"/>
          </a:p>
        </p:txBody>
      </p:sp>
    </p:spTree>
    <p:extLst>
      <p:ext uri="{BB962C8B-B14F-4D97-AF65-F5344CB8AC3E}">
        <p14:creationId xmlns:p14="http://schemas.microsoft.com/office/powerpoint/2010/main" val="2744509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6x 2 hour sessions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effectLst/>
                <a:latin typeface="+mn-lt"/>
                <a:ea typeface="+mn-ea"/>
                <a:cs typeface="+mn-cs"/>
              </a:rPr>
              <a:t>The emphasis of this group is active participation and it is equally important to contribute as much as you feel you can.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effectLst/>
                <a:latin typeface="+mn-lt"/>
                <a:ea typeface="+mn-ea"/>
                <a:cs typeface="+mn-cs"/>
              </a:rPr>
              <a:t>It is also important that you attend all the sessions, however, if for some reason you can’t attend the group </a:t>
            </a:r>
            <a:r>
              <a:rPr lang="en-GB" sz="1200" kern="1200" baseline="0" dirty="0" smtClean="0">
                <a:solidFill>
                  <a:schemeClr val="tx1"/>
                </a:solidFill>
                <a:effectLst/>
                <a:latin typeface="+mn-lt"/>
                <a:ea typeface="+mn-ea"/>
                <a:cs typeface="+mn-cs"/>
              </a:rPr>
              <a:t> - </a:t>
            </a:r>
            <a:r>
              <a:rPr lang="en-GB" sz="1200" kern="1200" dirty="0" smtClean="0">
                <a:solidFill>
                  <a:schemeClr val="tx1"/>
                </a:solidFill>
                <a:effectLst/>
                <a:latin typeface="+mn-lt"/>
                <a:ea typeface="+mn-ea"/>
                <a:cs typeface="+mn-cs"/>
              </a:rPr>
              <a:t>let us know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effectLst/>
                <a:latin typeface="+mn-lt"/>
                <a:ea typeface="+mn-ea"/>
                <a:cs typeface="+mn-cs"/>
              </a:rPr>
              <a:t>Taught</a:t>
            </a:r>
            <a:r>
              <a:rPr lang="en-GB" sz="1200" kern="1200" baseline="0" dirty="0" smtClean="0">
                <a:solidFill>
                  <a:schemeClr val="tx1"/>
                </a:solidFill>
                <a:effectLst/>
                <a:latin typeface="+mn-lt"/>
                <a:ea typeface="+mn-ea"/>
                <a:cs typeface="+mn-cs"/>
              </a:rPr>
              <a:t> materials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smtClean="0">
                <a:solidFill>
                  <a:schemeClr val="tx1"/>
                </a:solidFill>
                <a:effectLst/>
                <a:latin typeface="+mn-lt"/>
                <a:ea typeface="+mn-ea"/>
                <a:cs typeface="+mn-cs"/>
              </a:rPr>
              <a:t>Discussions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smtClean="0">
                <a:solidFill>
                  <a:schemeClr val="tx1"/>
                </a:solidFill>
                <a:effectLst/>
                <a:latin typeface="+mn-lt"/>
                <a:ea typeface="+mn-ea"/>
                <a:cs typeface="+mn-cs"/>
              </a:rPr>
              <a:t>Exercises and chances to practice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smtClean="0">
                <a:solidFill>
                  <a:schemeClr val="tx1"/>
                </a:solidFill>
                <a:effectLst/>
                <a:latin typeface="+mn-lt"/>
                <a:ea typeface="+mn-ea"/>
                <a:cs typeface="+mn-cs"/>
              </a:rPr>
              <a:t>Contact details in booklet if need additional support, talk to facilitators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smtClean="0">
                <a:solidFill>
                  <a:schemeClr val="tx1"/>
                </a:solidFill>
                <a:effectLst/>
                <a:latin typeface="+mn-lt"/>
                <a:ea typeface="+mn-ea"/>
                <a:cs typeface="+mn-cs"/>
              </a:rPr>
              <a:t>Facilitators might make notes throughout to remember content of session</a:t>
            </a:r>
            <a:endParaRPr lang="en-GB" dirty="0" smtClean="0"/>
          </a:p>
          <a:p>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5</a:t>
            </a:fld>
            <a:endParaRPr lang="en-GB"/>
          </a:p>
        </p:txBody>
      </p:sp>
    </p:spTree>
    <p:extLst>
      <p:ext uri="{BB962C8B-B14F-4D97-AF65-F5344CB8AC3E}">
        <p14:creationId xmlns:p14="http://schemas.microsoft.com/office/powerpoint/2010/main" val="248029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6B30807-F010-40AD-8A95-010BEAE4105A}" type="slidenum">
              <a:rPr lang="en-GB" smtClean="0"/>
              <a:t>6</a:t>
            </a:fld>
            <a:endParaRPr lang="en-GB" dirty="0"/>
          </a:p>
        </p:txBody>
      </p:sp>
    </p:spTree>
    <p:extLst>
      <p:ext uri="{BB962C8B-B14F-4D97-AF65-F5344CB8AC3E}">
        <p14:creationId xmlns:p14="http://schemas.microsoft.com/office/powerpoint/2010/main" val="9892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100" kern="1200" dirty="0" smtClean="0">
                <a:solidFill>
                  <a:schemeClr val="tx1"/>
                </a:solidFill>
                <a:effectLst/>
                <a:latin typeface="+mn-lt"/>
                <a:ea typeface="+mn-ea"/>
                <a:cs typeface="+mn-cs"/>
              </a:rPr>
              <a:t>As we said in the last session, when you come into each session there may be lots of things on your mind. You might have thoughts about what you’ve been doing, what you need to do, maybe some expectations or perhaps worries about what the group itself will be like.  Our minds often wander and life is sometimes filled with stresses or worries. </a:t>
            </a:r>
          </a:p>
          <a:p>
            <a:pPr marL="0" indent="0">
              <a:buFont typeface="Arial" panose="020B0604020202020204" pitchFamily="34" charset="0"/>
              <a:buNone/>
            </a:pPr>
            <a:endParaRPr lang="en-GB" sz="11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GB" sz="1100" kern="1200" dirty="0" smtClean="0">
                <a:solidFill>
                  <a:schemeClr val="tx1"/>
                </a:solidFill>
                <a:effectLst/>
                <a:latin typeface="+mn-lt"/>
                <a:ea typeface="+mn-ea"/>
                <a:cs typeface="+mn-cs"/>
              </a:rPr>
              <a:t>To start off today, and at the beginning of our future sessions, we will carry out a brief breathing exercise.  The aim of this is just to help us be more present ‘in the moment’, and give us some time to become more aware of our thoughts, feelings and any physical sensations. </a:t>
            </a:r>
          </a:p>
          <a:p>
            <a:pPr marL="171450" indent="-171450">
              <a:buFont typeface="Arial" panose="020B0604020202020204" pitchFamily="34" charset="0"/>
              <a:buChar char="•"/>
            </a:pPr>
            <a:endParaRPr lang="en-GB" sz="11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GB" sz="1100" kern="1200" dirty="0" smtClean="0">
                <a:solidFill>
                  <a:schemeClr val="tx1"/>
                </a:solidFill>
                <a:effectLst/>
                <a:latin typeface="+mn-lt"/>
                <a:ea typeface="+mn-ea"/>
                <a:cs typeface="+mn-cs"/>
              </a:rPr>
              <a:t>As we’ll see later in the course, this can also support our cognitive functioning and help our memory along with promoting overall well-being.  If you have difficulty focusing on the breath (e.g. due to breathing difficulties) then go at a pace that feels comfortable to you, stop the meditation or focus on another part of your body, such as your feet. </a:t>
            </a:r>
          </a:p>
          <a:p>
            <a:pPr marL="171450" indent="-171450">
              <a:buFont typeface="Arial" panose="020B0604020202020204" pitchFamily="34" charset="0"/>
              <a:buChar char="•"/>
            </a:pPr>
            <a:endParaRPr lang="en-GB" dirty="0" smtClean="0"/>
          </a:p>
          <a:p>
            <a:r>
              <a:rPr lang="en-GB" sz="1200" kern="1200" dirty="0" smtClean="0">
                <a:solidFill>
                  <a:schemeClr val="tx1"/>
                </a:solidFill>
                <a:effectLst/>
                <a:latin typeface="+mn-lt"/>
                <a:ea typeface="+mn-ea"/>
                <a:cs typeface="+mn-cs"/>
              </a:rPr>
              <a:t>Below are some of the core principles of mindfulness:</a:t>
            </a:r>
          </a:p>
          <a:p>
            <a:pPr lvl="0"/>
            <a:r>
              <a:rPr lang="en-GB" sz="1200" b="1" dirty="0" smtClean="0">
                <a:effectLst/>
              </a:rPr>
              <a:t>The ‘being’ mode: </a:t>
            </a:r>
            <a:r>
              <a:rPr lang="en-GB" sz="1200" dirty="0" smtClean="0">
                <a:effectLst/>
              </a:rPr>
              <a:t>Mindfulness says that often we are so caught up in these thoughts about the past and future (the ‘doing’ mode) that we end up not paying attention to what’s happening around us now (the ‘being’ mode). </a:t>
            </a:r>
            <a:endParaRPr lang="en-GB" dirty="0" smtClean="0">
              <a:effectLst/>
            </a:endParaRPr>
          </a:p>
          <a:p>
            <a:r>
              <a:rPr lang="en-GB" sz="1200" b="1" dirty="0" smtClean="0">
                <a:effectLst/>
              </a:rPr>
              <a:t> </a:t>
            </a:r>
            <a:endParaRPr lang="en-GB" dirty="0" smtClean="0">
              <a:effectLst/>
            </a:endParaRPr>
          </a:p>
          <a:p>
            <a:pPr lvl="0"/>
            <a:r>
              <a:rPr lang="en-GB" sz="1200" b="1" dirty="0" smtClean="0">
                <a:effectLst/>
              </a:rPr>
              <a:t>Self-compassion: </a:t>
            </a:r>
            <a:r>
              <a:rPr lang="en-GB" sz="1200" dirty="0" smtClean="0">
                <a:effectLst/>
              </a:rPr>
              <a:t>We often have so much compassion and empathy for others that we forget to have the same for ourselves. Mindfulness is about extending some of this kindness to ourselves.  </a:t>
            </a:r>
            <a:endParaRPr lang="en-GB" dirty="0" smtClean="0">
              <a:effectLst/>
            </a:endParaRPr>
          </a:p>
          <a:p>
            <a:r>
              <a:rPr lang="en-GB" sz="1200" b="1" kern="1200" dirty="0" smtClean="0">
                <a:solidFill>
                  <a:schemeClr val="tx1"/>
                </a:solidFill>
                <a:effectLst/>
                <a:latin typeface="+mn-lt"/>
                <a:ea typeface="+mn-ea"/>
                <a:cs typeface="+mn-cs"/>
              </a:rPr>
              <a:t> </a:t>
            </a:r>
            <a:endParaRPr lang="en-GB" dirty="0" smtClean="0">
              <a:effectLst/>
            </a:endParaRPr>
          </a:p>
          <a:p>
            <a:r>
              <a:rPr lang="en-GB" sz="1200" kern="1200" dirty="0" smtClean="0">
                <a:solidFill>
                  <a:schemeClr val="tx1"/>
                </a:solidFill>
                <a:effectLst/>
                <a:latin typeface="+mn-lt"/>
                <a:ea typeface="+mn-ea"/>
                <a:cs typeface="+mn-cs"/>
              </a:rPr>
              <a:t>Mindfulness can have a positive impact on lots of areas of our lives including: </a:t>
            </a:r>
          </a:p>
          <a:p>
            <a:pPr lvl="0"/>
            <a:r>
              <a:rPr lang="en-GB" sz="1200" b="1" dirty="0" smtClean="0">
                <a:effectLst/>
              </a:rPr>
              <a:t>Emotional wellbeing</a:t>
            </a:r>
            <a:r>
              <a:rPr lang="en-GB" sz="1200" dirty="0" smtClean="0">
                <a:effectLst/>
              </a:rPr>
              <a:t>: becoming more aware of our unhelpful thoughts and feelings and distancing ourselves from these. This can help us to realise that thoughts are just that thoughts! We will talk more about this in sessions 5 and 6. </a:t>
            </a:r>
            <a:endParaRPr lang="en-GB" dirty="0" smtClean="0">
              <a:effectLst/>
            </a:endParaRPr>
          </a:p>
          <a:p>
            <a:r>
              <a:rPr lang="en-GB" sz="1200" dirty="0" smtClean="0">
                <a:effectLst/>
              </a:rPr>
              <a:t> </a:t>
            </a:r>
            <a:endParaRPr lang="en-GB" dirty="0" smtClean="0">
              <a:effectLst/>
            </a:endParaRPr>
          </a:p>
          <a:p>
            <a:pPr lvl="0"/>
            <a:r>
              <a:rPr lang="en-GB" sz="1200" b="1" dirty="0" smtClean="0">
                <a:effectLst/>
              </a:rPr>
              <a:t>Physical wellbeing</a:t>
            </a:r>
            <a:r>
              <a:rPr lang="en-GB" sz="1200" dirty="0" smtClean="0">
                <a:effectLst/>
              </a:rPr>
              <a:t>: Becoming more aware of our bodies can be very useful for managing stress and reducing the release of cortisols. This is because we’re often not even aware of the impact of stress on our bodies. We will also discuss this in more detail in another session </a:t>
            </a:r>
            <a:endParaRPr lang="en-GB" dirty="0" smtClean="0">
              <a:effectLst/>
            </a:endParaRPr>
          </a:p>
          <a:p>
            <a:r>
              <a:rPr lang="en-GB" sz="1200" dirty="0" smtClean="0">
                <a:effectLst/>
              </a:rPr>
              <a:t> </a:t>
            </a:r>
            <a:endParaRPr lang="en-GB" dirty="0" smtClean="0">
              <a:effectLst/>
            </a:endParaRPr>
          </a:p>
          <a:p>
            <a:pPr lvl="0"/>
            <a:r>
              <a:rPr lang="en-GB" sz="1200" b="1" dirty="0" smtClean="0">
                <a:effectLst/>
              </a:rPr>
              <a:t>Cognitive functioning</a:t>
            </a:r>
            <a:r>
              <a:rPr lang="en-GB" sz="1200" dirty="0" smtClean="0">
                <a:effectLst/>
              </a:rPr>
              <a:t>: Mindfulness can be used to help improve our attention. By becoming aware of our thoughts, feelings and physical sensations we can bring our attention back to the present moment and reduce how much time we spend in automatic pilot. This can actually also help us to train our attention and help us to process and encode information effectively.</a:t>
            </a:r>
            <a:endParaRPr lang="en-GB" dirty="0" smtClean="0">
              <a:effectLst/>
            </a:endParaRP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C6B30807-F010-40AD-8A95-010BEAE4105A}" type="slidenum">
              <a:rPr lang="en-GB" smtClean="0"/>
              <a:t>7</a:t>
            </a:fld>
            <a:endParaRPr lang="en-GB" dirty="0"/>
          </a:p>
        </p:txBody>
      </p:sp>
    </p:spTree>
    <p:extLst>
      <p:ext uri="{BB962C8B-B14F-4D97-AF65-F5344CB8AC3E}">
        <p14:creationId xmlns:p14="http://schemas.microsoft.com/office/powerpoint/2010/main" val="2986790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Home</a:t>
            </a:r>
            <a:r>
              <a:rPr lang="en-GB" baseline="0" dirty="0" smtClean="0"/>
              <a:t> practice: how was it? Any particular difficulties? Anything from previous session? Any strategies noted down?</a:t>
            </a:r>
            <a:endParaRPr lang="en-GB" dirty="0"/>
          </a:p>
        </p:txBody>
      </p:sp>
      <p:sp>
        <p:nvSpPr>
          <p:cNvPr id="4" name="Slide Number Placeholder 3"/>
          <p:cNvSpPr>
            <a:spLocks noGrp="1"/>
          </p:cNvSpPr>
          <p:nvPr>
            <p:ph type="sldNum" sz="quarter" idx="10"/>
          </p:nvPr>
        </p:nvSpPr>
        <p:spPr/>
        <p:txBody>
          <a:bodyPr/>
          <a:lstStyle/>
          <a:p>
            <a:fld id="{C6B30807-F010-40AD-8A95-010BEAE4105A}" type="slidenum">
              <a:rPr lang="en-GB" smtClean="0"/>
              <a:t>8</a:t>
            </a:fld>
            <a:endParaRPr lang="en-GB" dirty="0"/>
          </a:p>
        </p:txBody>
      </p:sp>
    </p:spTree>
    <p:extLst>
      <p:ext uri="{BB962C8B-B14F-4D97-AF65-F5344CB8AC3E}">
        <p14:creationId xmlns:p14="http://schemas.microsoft.com/office/powerpoint/2010/main" val="2388032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Home</a:t>
            </a:r>
            <a:r>
              <a:rPr lang="en-GB" baseline="0" dirty="0" smtClean="0"/>
              <a:t> practice: how was it? Any particular difficulties? Anything from previous session? Any strategies noted down?</a:t>
            </a:r>
            <a:endParaRPr lang="en-GB" dirty="0"/>
          </a:p>
        </p:txBody>
      </p:sp>
      <p:sp>
        <p:nvSpPr>
          <p:cNvPr id="4" name="Slide Number Placeholder 3"/>
          <p:cNvSpPr>
            <a:spLocks noGrp="1"/>
          </p:cNvSpPr>
          <p:nvPr>
            <p:ph type="sldNum" sz="quarter" idx="10"/>
          </p:nvPr>
        </p:nvSpPr>
        <p:spPr/>
        <p:txBody>
          <a:bodyPr/>
          <a:lstStyle/>
          <a:p>
            <a:fld id="{C6B30807-F010-40AD-8A95-010BEAE4105A}" type="slidenum">
              <a:rPr lang="en-GB" smtClean="0"/>
              <a:t>9</a:t>
            </a:fld>
            <a:endParaRPr lang="en-GB" dirty="0"/>
          </a:p>
        </p:txBody>
      </p:sp>
    </p:spTree>
    <p:extLst>
      <p:ext uri="{BB962C8B-B14F-4D97-AF65-F5344CB8AC3E}">
        <p14:creationId xmlns:p14="http://schemas.microsoft.com/office/powerpoint/2010/main" val="238803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 a test!</a:t>
            </a:r>
            <a:endParaRPr lang="en-GB" dirty="0"/>
          </a:p>
        </p:txBody>
      </p:sp>
      <p:sp>
        <p:nvSpPr>
          <p:cNvPr id="4" name="Slide Number Placeholder 3"/>
          <p:cNvSpPr>
            <a:spLocks noGrp="1"/>
          </p:cNvSpPr>
          <p:nvPr>
            <p:ph type="sldNum" sz="quarter" idx="10"/>
          </p:nvPr>
        </p:nvSpPr>
        <p:spPr/>
        <p:txBody>
          <a:bodyPr/>
          <a:lstStyle/>
          <a:p>
            <a:fld id="{B2CCC6B0-B297-4AAA-AE7F-792CDBF461DD}" type="slidenum">
              <a:rPr lang="en-GB" smtClean="0"/>
              <a:t>10</a:t>
            </a:fld>
            <a:endParaRPr lang="en-GB"/>
          </a:p>
        </p:txBody>
      </p:sp>
    </p:spTree>
    <p:extLst>
      <p:ext uri="{BB962C8B-B14F-4D97-AF65-F5344CB8AC3E}">
        <p14:creationId xmlns:p14="http://schemas.microsoft.com/office/powerpoint/2010/main" val="1364130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8161B68-63F8-45EA-9F30-DD72C54AA295}"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E939A2D-9388-49AB-9ECE-DA77A25E5CF4}" type="slidenum">
              <a:rPr lang="en-GB" smtClean="0"/>
              <a:t>‹#›</a:t>
            </a:fld>
            <a:endParaRPr lang="en-GB"/>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161B68-63F8-45EA-9F30-DD72C54AA295}"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E939A2D-9388-49AB-9ECE-DA77A25E5CF4}"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161B68-63F8-45EA-9F30-DD72C54AA295}"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E939A2D-9388-49AB-9ECE-DA77A25E5CF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161B68-63F8-45EA-9F30-DD72C54AA295}"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E939A2D-9388-49AB-9ECE-DA77A25E5CF4}"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161B68-63F8-45EA-9F30-DD72C54AA295}"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E939A2D-9388-49AB-9ECE-DA77A25E5CF4}" type="slidenum">
              <a:rPr lang="en-GB" smtClean="0"/>
              <a:t>‹#›</a:t>
            </a:fld>
            <a:endParaRPr lang="en-GB"/>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8161B68-63F8-45EA-9F30-DD72C54AA295}" type="datetimeFigureOut">
              <a:rPr lang="en-GB" smtClean="0"/>
              <a:t>18/07/2022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E939A2D-9388-49AB-9ECE-DA77A25E5CF4}"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8161B68-63F8-45EA-9F30-DD72C54AA295}" type="datetimeFigureOut">
              <a:rPr lang="en-GB" smtClean="0"/>
              <a:t>18/07/2022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E939A2D-9388-49AB-9ECE-DA77A25E5CF4}" type="slidenum">
              <a:rPr lang="en-GB" smtClean="0"/>
              <a:t>‹#›</a:t>
            </a:fld>
            <a:endParaRPr lang="en-GB"/>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161B68-63F8-45EA-9F30-DD72C54AA295}" type="datetimeFigureOut">
              <a:rPr lang="en-GB" smtClean="0"/>
              <a:t>18/07/2022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E939A2D-9388-49AB-9ECE-DA77A25E5CF4}"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161B68-63F8-45EA-9F30-DD72C54AA295}" type="datetimeFigureOut">
              <a:rPr lang="en-GB" smtClean="0"/>
              <a:t>18/07/2022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E939A2D-9388-49AB-9ECE-DA77A25E5CF4}"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161B68-63F8-45EA-9F30-DD72C54AA295}" type="datetimeFigureOut">
              <a:rPr lang="en-GB" smtClean="0"/>
              <a:t>18/07/2022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E939A2D-9388-49AB-9ECE-DA77A25E5CF4}" type="slidenum">
              <a:rPr lang="en-GB" smtClean="0"/>
              <a:t>‹#›</a:t>
            </a:fld>
            <a:endParaRPr lang="en-GB"/>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161B68-63F8-45EA-9F30-DD72C54AA295}" type="datetimeFigureOut">
              <a:rPr lang="en-GB" smtClean="0"/>
              <a:t>18/07/2022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E939A2D-9388-49AB-9ECE-DA77A25E5CF4}"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161B68-63F8-45EA-9F30-DD72C54AA295}" type="datetimeFigureOut">
              <a:rPr lang="en-GB" smtClean="0"/>
              <a:t>18/07/2022</a:t>
            </a:fld>
            <a:endParaRPr lang="en-GB"/>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GB"/>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E939A2D-9388-49AB-9ECE-DA77A25E5CF4}"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ockreview.net/explore/mind-clipart-physic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google.co.uk/url?sa=i&amp;rct=j&amp;q=&amp;esrc=s&amp;source=images&amp;cd=&amp;ved=2ahUKEwjtkIy299XlAhXhA2MBHTCuB1kQjRx6BAgBEAQ&amp;url=https://www.wis.edu.hk/mindfulness-based-stress-reduction-program-mbsr-courses-for-parents/&amp;psig=AOvVaw30eFchraFUT8EfCAZ5lTEv&amp;ust=157314161982304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google.co.uk/url?sa=i&amp;rct=j&amp;q=&amp;esrc=s&amp;source=images&amp;cd=&amp;ved=2ahUKEwjk8NO72q7nAhXb8uAKHfSwD5IQjRx6BAgBEAQ&amp;url=https://en.wikipedia.org/wiki/Sudoku&amp;psig=AOvVaw1RP55mjOulrn_pNRG35gCG&amp;ust=1580589925903648" TargetMode="Externa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www.google.co.uk/url?sa=i&amp;rct=j&amp;q=&amp;esrc=s&amp;source=images&amp;cd=&amp;cad=rja&amp;uact=8&amp;ved=2ahUKEwiVwqjW2q7nAhU57uAKHTMtBp8QjRx6BAgBEAQ&amp;url=https://venturebeat.com/2014/06/16/with-60m-members-for-its-brain-training-app-lumosity-finally-launches-on-android/&amp;psig=AOvVaw3PUBVdIQpLuOZmWWQPDTKT&amp;ust=158058996321805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google.co.uk/url?sa=i&amp;rct=j&amp;q=&amp;esrc=s&amp;source=images&amp;cd=&amp;cad=rja&amp;uact=8&amp;ved=0ahUKEwju1e-XlObWAhUQK1AKHeE2BB0QjRwIBw&amp;url=http://presentationswithresults.com/are-you-chunking-your-content/&amp;psig=AOvVaw3xD09P6r6OaiKwSfEQ20eu&amp;ust=1507728384029746"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im2-Cd_t3VAhUGVRQKHeIbCicQjRwIBw&amp;url=http://atclassroom.blogspot.com/2015/08/executive-functioning.html&amp;psig=AFQjCNHHsqxZ8ThmyuezKdOsvZxO1VrizA&amp;ust=1503049569429952"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cad=rja&amp;uact=8&amp;ved=0ahUKEwig3o3nyOjVAhXGOxQKHRhIDFUQjRwIBw&amp;url=https://livehealthyosu.com/2016/04/07/leave-your-shoes-at-the-door-please/&amp;psig=AFQjCNEj7Aq59PNaD6VP_w-a9ilBomf4tA&amp;ust=1503413159684485"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cad=rja&amp;uact=8&amp;ved=2ahUKEwiN8ZWD267nAhUJDGMBHW4bAUkQjRx6BAgBEAQ&amp;url=https://www.wikihow.com/Find-Lost-Objects&amp;psig=AOvVaw3XWju-ySB1tOHfdIw_SHDT&amp;ust=158059006053677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2ahUKEwi5pKT23a7nAhX7BGMBHbEjB7cQjRx6BAgBEAQ&amp;url=https://writingcooperative.com/telling-a-story-vs-storytelling-2c7a52377e95&amp;psig=AOvVaw2fUNfGFGU2li8dBTUVXHeS&amp;ust=1580590834506710"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hyperlink" Target="https://www.istockphoto.com/illustrations/scaffold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google.co.uk/url?sa=i&amp;rct=j&amp;q=&amp;esrc=s&amp;source=images&amp;cd=&amp;cad=rja&amp;uact=8&amp;ved=0ahUKEwiF8MHTxOjVAhVESRoKHfC5CqAQjRwIBw&amp;url=https://coschedule.com/blog/memory-techniques/&amp;psig=AFQjCNGBWrZ2SyE5KsUv01gZZ9DqDgeDsQ&amp;ust=1503412095760996"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google.co.uk/url?sa=i&amp;rct=j&amp;q=&amp;esrc=s&amp;source=images&amp;cd=&amp;cad=rja&amp;uact=8&amp;ved=2ahUKEwjLuuGGo9XlAhVSx4UKHapHATwQjRx6BAgBEAQ&amp;url=/url?sa%3Di%26rct%3Dj%26q%3D%26esrc%3Ds%26source%3Dimages%26cd%3D%26ved%3D%26url%3Dhttps://www.jing.fm/iclip/u2q8t4u2q8t4y3q8_fire-exit-107761-7457922-fire-exit-safety-sign/%26psig%3DAOvVaw0Rs6pxJmgwA9gDy56g-Nbt%26ust%3D1573118981589605&amp;psig=AOvVaw0Rs6pxJmgwA9gDy56g-Nbt&amp;ust=1573118981589605" TargetMode="External"/><Relationship Id="rId7" Type="http://schemas.openxmlformats.org/officeDocument/2006/relationships/hyperlink" Target="http://clipart-library.com/coffee-break-cliparts.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hyperlink" Target="http://www.google.co.uk/url?sa=i&amp;rct=j&amp;q=&amp;esrc=s&amp;source=images&amp;cd=&amp;ved=&amp;url=http://clipart-library.com/bathroom-signs.html&amp;psig=AOvVaw0tSREeN8o5u0rGJ2iWdLZK&amp;ust=1573119052067001" TargetMode="External"/><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2ahUKEwjnvbi43q7nAhWN2BQKHa9YBEEQjRx6BAgBEAQ&amp;url=https://clipartion.com/free-clipart-8450/&amp;psig=AOvVaw06eGjPqXbX1kHMTrHG4bL3&amp;ust=158059099105683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google.co.uk/url?sa=i&amp;rct=j&amp;q=&amp;esrc=s&amp;source=images&amp;cd=&amp;cad=rja&amp;uact=8&amp;ved=0ahUKEwjmp9fz_t3VAhWDMhoKHSoNA1AQjRwIBw&amp;url=https://www.theatlantic.com/health/archive/2011/12/is-the-expansion-of-knowledge-endangering-genius/249735/&amp;psig=AFQjCNEusdfGovjSTS6aYtaxFysdWEFJig&amp;ust=1503049757165511"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maxstacklabs.com/Analytics.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amp;url=https://www.waterfordcounselingservices.com/mind-full-mindful/&amp;psig=AOvVaw23jL3g1o6NwBLEP5JC0Tt-&amp;ust=157332327919677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latin typeface="Calibri" panose="020F0502020204030204" pitchFamily="34" charset="0"/>
                <a:cs typeface="Calibri" panose="020F0502020204030204" pitchFamily="34" charset="0"/>
              </a:rPr>
              <a:t>Memory Skills Group</a:t>
            </a:r>
            <a:endParaRPr lang="en-GB"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685800" y="3505200"/>
            <a:ext cx="7846640" cy="3092152"/>
          </a:xfrm>
        </p:spPr>
        <p:txBody>
          <a:bodyPr>
            <a:normAutofit/>
          </a:bodyPr>
          <a:lstStyle/>
          <a:p>
            <a:r>
              <a:rPr lang="en-GB" dirty="0" smtClean="0">
                <a:latin typeface="Calibri" panose="020F0502020204030204" pitchFamily="34" charset="0"/>
                <a:cs typeface="Calibri" panose="020F0502020204030204" pitchFamily="34" charset="0"/>
              </a:rPr>
              <a:t>Week </a:t>
            </a:r>
            <a:r>
              <a:rPr lang="en-GB" dirty="0">
                <a:latin typeface="Calibri" panose="020F0502020204030204" pitchFamily="34" charset="0"/>
                <a:cs typeface="Calibri" panose="020F0502020204030204" pitchFamily="34" charset="0"/>
              </a:rPr>
              <a:t>4</a:t>
            </a:r>
            <a:r>
              <a:rPr lang="en-GB" dirty="0" smtClean="0">
                <a:latin typeface="Calibri" panose="020F0502020204030204" pitchFamily="34" charset="0"/>
                <a:cs typeface="Calibri" panose="020F0502020204030204" pitchFamily="34" charset="0"/>
              </a:rPr>
              <a:t> : Internal Memory Strategies</a:t>
            </a:r>
            <a:endParaRPr lang="en-GB" dirty="0">
              <a:latin typeface="Calibri" panose="020F0502020204030204" pitchFamily="34" charset="0"/>
              <a:cs typeface="Calibri" panose="020F0502020204030204" pitchFamily="34" charset="0"/>
            </a:endParaRPr>
          </a:p>
          <a:p>
            <a:endParaRPr lang="en-GB" dirty="0" smtClean="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a:p>
            <a:r>
              <a:rPr lang="en-GB" sz="900" dirty="0">
                <a:latin typeface="Calibri" panose="020F0502020204030204" pitchFamily="34" charset="0"/>
                <a:cs typeface="Calibri" panose="020F0502020204030204" pitchFamily="34" charset="0"/>
              </a:rPr>
              <a:t>Rebecca Niebieszczanski (Trainee Clinical Psychologist</a:t>
            </a:r>
            <a:r>
              <a:rPr lang="en-GB" sz="900" dirty="0" smtClean="0">
                <a:latin typeface="Calibri" panose="020F0502020204030204" pitchFamily="34" charset="0"/>
                <a:cs typeface="Calibri" panose="020F0502020204030204" pitchFamily="34" charset="0"/>
              </a:rPr>
              <a:t>)</a:t>
            </a:r>
          </a:p>
          <a:p>
            <a:r>
              <a:rPr lang="en-GB" sz="900" dirty="0">
                <a:latin typeface="Calibri" panose="020F0502020204030204" pitchFamily="34" charset="0"/>
                <a:cs typeface="Calibri" panose="020F0502020204030204" pitchFamily="34" charset="0"/>
              </a:rPr>
              <a:t>Kirsty Ellis (Assistant Psychologist</a:t>
            </a:r>
            <a:r>
              <a:rPr lang="en-GB" sz="900" dirty="0" smtClean="0">
                <a:latin typeface="Calibri" panose="020F0502020204030204" pitchFamily="34" charset="0"/>
                <a:cs typeface="Calibri" panose="020F0502020204030204" pitchFamily="34" charset="0"/>
              </a:rPr>
              <a:t>)</a:t>
            </a:r>
          </a:p>
          <a:p>
            <a:r>
              <a:rPr lang="en-GB" sz="900" dirty="0">
                <a:latin typeface="Calibri" panose="020F0502020204030204" pitchFamily="34" charset="0"/>
                <a:cs typeface="Calibri" panose="020F0502020204030204" pitchFamily="34" charset="0"/>
              </a:rPr>
              <a:t>Lesley </a:t>
            </a:r>
            <a:r>
              <a:rPr lang="en-GB" sz="900" dirty="0" smtClean="0">
                <a:latin typeface="Calibri" panose="020F0502020204030204" pitchFamily="34" charset="0"/>
                <a:cs typeface="Calibri" panose="020F0502020204030204" pitchFamily="34" charset="0"/>
              </a:rPr>
              <a:t>Stewart </a:t>
            </a:r>
            <a:r>
              <a:rPr lang="en-GB" sz="900" dirty="0">
                <a:latin typeface="Calibri" panose="020F0502020204030204" pitchFamily="34" charset="0"/>
                <a:cs typeface="Calibri" panose="020F0502020204030204" pitchFamily="34" charset="0"/>
              </a:rPr>
              <a:t>(Consultant Clinical Neuropsychologist</a:t>
            </a:r>
            <a:r>
              <a:rPr lang="en-GB" sz="900" dirty="0" smtClean="0">
                <a:latin typeface="Calibri" panose="020F0502020204030204" pitchFamily="34" charset="0"/>
                <a:cs typeface="Calibri" panose="020F0502020204030204" pitchFamily="34" charset="0"/>
              </a:rPr>
              <a:t>)</a:t>
            </a:r>
          </a:p>
          <a:p>
            <a:endParaRPr lang="en-GB" sz="900" dirty="0">
              <a:latin typeface="Calibri" panose="020F0502020204030204" pitchFamily="34" charset="0"/>
              <a:cs typeface="Calibri" panose="020F0502020204030204" pitchFamily="34" charset="0"/>
            </a:endParaRPr>
          </a:p>
          <a:p>
            <a:r>
              <a:rPr lang="en-GB" sz="900" dirty="0" smtClean="0">
                <a:latin typeface="Calibri" panose="020F0502020204030204" pitchFamily="34" charset="0"/>
                <a:cs typeface="Calibri" panose="020F0502020204030204" pitchFamily="34" charset="0"/>
              </a:rPr>
              <a:t>Revised 2021</a:t>
            </a:r>
          </a:p>
          <a:p>
            <a:r>
              <a:rPr lang="en-GB" sz="900" dirty="0" smtClean="0">
                <a:latin typeface="Calibri" panose="020F0502020204030204" pitchFamily="34" charset="0"/>
                <a:cs typeface="Calibri" panose="020F0502020204030204" pitchFamily="34" charset="0"/>
              </a:rPr>
              <a:t>Grace Sunerton (Assistant Psychologist)</a:t>
            </a:r>
          </a:p>
          <a:p>
            <a:r>
              <a:rPr lang="en-GB" sz="900" dirty="0" smtClean="0">
                <a:latin typeface="Calibri" panose="020F0502020204030204" pitchFamily="34" charset="0"/>
                <a:cs typeface="Calibri" panose="020F0502020204030204" pitchFamily="34" charset="0"/>
              </a:rPr>
              <a:t>Alice Roblin (Senior Clinical Psychologist)</a:t>
            </a:r>
          </a:p>
        </p:txBody>
      </p:sp>
      <p:pic>
        <p:nvPicPr>
          <p:cNvPr id="7" name="Picture 6" descr="NSCHT two lines COLOUR.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7600" y="476672"/>
            <a:ext cx="3246722" cy="773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402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2708920"/>
            <a:ext cx="8229600" cy="990600"/>
          </a:xfrm>
        </p:spPr>
        <p:txBody>
          <a:bodyPr/>
          <a:lstStyle/>
          <a:p>
            <a:pPr algn="ctr"/>
            <a:r>
              <a:rPr lang="en-GB" dirty="0" smtClean="0">
                <a:latin typeface="Calibri" panose="020F0502020204030204" pitchFamily="34" charset="0"/>
                <a:cs typeface="Calibri" panose="020F0502020204030204" pitchFamily="34" charset="0"/>
              </a:rPr>
              <a:t>Remembering names: Quick Exercise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24661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780" t="23462" r="35123" b="12864"/>
          <a:stretch/>
        </p:blipFill>
        <p:spPr bwMode="auto">
          <a:xfrm>
            <a:off x="1691680" y="404664"/>
            <a:ext cx="5504211" cy="630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56178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860" t="22981" r="33790" b="14781"/>
          <a:stretch/>
        </p:blipFill>
        <p:spPr bwMode="auto">
          <a:xfrm>
            <a:off x="1619672" y="476672"/>
            <a:ext cx="5733256" cy="6165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0078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420888"/>
            <a:ext cx="8229600" cy="2160240"/>
          </a:xfrm>
        </p:spPr>
        <p:txBody>
          <a:bodyPr>
            <a:normAutofit/>
          </a:bodyPr>
          <a:lstStyle/>
          <a:p>
            <a:pPr algn="ctr"/>
            <a:r>
              <a:rPr lang="en-GB" dirty="0" smtClean="0">
                <a:latin typeface="Calibri" panose="020F0502020204030204" pitchFamily="34" charset="0"/>
                <a:cs typeface="Calibri" panose="020F0502020204030204" pitchFamily="34" charset="0"/>
              </a:rPr>
              <a:t>How many did you remember?</a:t>
            </a:r>
            <a:br>
              <a:rPr lang="en-GB" dirty="0" smtClean="0">
                <a:latin typeface="Calibri" panose="020F0502020204030204" pitchFamily="34" charset="0"/>
                <a:cs typeface="Calibri" panose="020F0502020204030204" pitchFamily="34" charset="0"/>
              </a:rPr>
            </a:br>
            <a:r>
              <a:rPr lang="en-GB" dirty="0" smtClean="0">
                <a:latin typeface="Calibri" panose="020F0502020204030204" pitchFamily="34" charset="0"/>
                <a:cs typeface="Calibri" panose="020F0502020204030204" pitchFamily="34" charset="0"/>
              </a:rPr>
              <a:t/>
            </a:r>
            <a:br>
              <a:rPr lang="en-GB" dirty="0" smtClean="0">
                <a:latin typeface="Calibri" panose="020F0502020204030204" pitchFamily="34" charset="0"/>
                <a:cs typeface="Calibri" panose="020F0502020204030204" pitchFamily="34" charset="0"/>
              </a:rPr>
            </a:br>
            <a:r>
              <a:rPr lang="en-GB" dirty="0" smtClean="0">
                <a:latin typeface="Calibri" panose="020F0502020204030204" pitchFamily="34" charset="0"/>
                <a:cs typeface="Calibri" panose="020F0502020204030204" pitchFamily="34" charset="0"/>
              </a:rPr>
              <a:t>Did you use any strategies?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14974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Internal Strategies – what are they?</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755576" y="1772816"/>
            <a:ext cx="7416824" cy="1396752"/>
          </a:xfrm>
          <a:ln w="25400">
            <a:solidFill>
              <a:schemeClr val="accent1"/>
            </a:solidFill>
          </a:ln>
        </p:spPr>
        <p:txBody>
          <a:bodyPr>
            <a:normAutofit/>
          </a:bodyPr>
          <a:lstStyle/>
          <a:p>
            <a:pPr marL="0" indent="0" algn="ctr">
              <a:buNone/>
            </a:pPr>
            <a:r>
              <a:rPr lang="en-GB" sz="2800" dirty="0">
                <a:latin typeface="Calibri" panose="020F0502020204030204" pitchFamily="34" charset="0"/>
                <a:cs typeface="Calibri" panose="020F0502020204030204" pitchFamily="34" charset="0"/>
              </a:rPr>
              <a:t>Internal memory enhancement strategies are strategies that we use within our minds to aid memory</a:t>
            </a:r>
            <a:r>
              <a:rPr lang="en-GB" sz="2800" dirty="0" smtClean="0">
                <a:latin typeface="Calibri" panose="020F0502020204030204" pitchFamily="34" charset="0"/>
                <a:cs typeface="Calibri" panose="020F0502020204030204" pitchFamily="34" charset="0"/>
              </a:rPr>
              <a:t>.</a:t>
            </a:r>
          </a:p>
        </p:txBody>
      </p:sp>
      <p:pic>
        <p:nvPicPr>
          <p:cNvPr id="9220" name="Picture 4" descr="Image result for mind clipar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816" y="3429000"/>
            <a:ext cx="2952327"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03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Internal Strategies – why use them?</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Can help us to pay attention and process information by relying on our inner/internal resources.</a:t>
            </a:r>
          </a:p>
          <a:p>
            <a:r>
              <a:rPr lang="en-GB" dirty="0" smtClean="0">
                <a:latin typeface="Calibri" panose="020F0502020204030204" pitchFamily="34" charset="0"/>
                <a:cs typeface="Calibri" panose="020F0502020204030204" pitchFamily="34" charset="0"/>
              </a:rPr>
              <a:t>They focus </a:t>
            </a:r>
            <a:r>
              <a:rPr lang="en-GB" dirty="0">
                <a:latin typeface="Calibri" panose="020F0502020204030204" pitchFamily="34" charset="0"/>
                <a:cs typeface="Calibri" panose="020F0502020204030204" pitchFamily="34" charset="0"/>
              </a:rPr>
              <a:t>on different parts of the process of memory, including encoding, storage and retrieval and can be useful for remembering new information</a:t>
            </a:r>
            <a:r>
              <a:rPr lang="en-GB" dirty="0" smtClean="0">
                <a:latin typeface="Calibri" panose="020F0502020204030204" pitchFamily="34" charset="0"/>
                <a:cs typeface="Calibri" panose="020F0502020204030204" pitchFamily="34" charset="0"/>
              </a:rPr>
              <a:t>.</a:t>
            </a:r>
          </a:p>
          <a:p>
            <a:r>
              <a:rPr lang="en-GB" dirty="0" smtClean="0">
                <a:latin typeface="Calibri" panose="020F0502020204030204" pitchFamily="34" charset="0"/>
                <a:cs typeface="Calibri" panose="020F0502020204030204" pitchFamily="34" charset="0"/>
              </a:rPr>
              <a:t>More effort to use than external strategies and require practice!</a:t>
            </a:r>
          </a:p>
          <a:p>
            <a:r>
              <a:rPr lang="en-GB" dirty="0" smtClean="0">
                <a:latin typeface="Calibri" panose="020F0502020204030204" pitchFamily="34" charset="0"/>
                <a:cs typeface="Calibri" panose="020F0502020204030204" pitchFamily="34" charset="0"/>
              </a:rPr>
              <a:t>Might be best used for remembering specific things e.g. names</a:t>
            </a:r>
          </a:p>
          <a:p>
            <a:r>
              <a:rPr lang="en-GB" dirty="0" smtClean="0">
                <a:latin typeface="Calibri" panose="020F0502020204030204" pitchFamily="34" charset="0"/>
                <a:cs typeface="Calibri" panose="020F0502020204030204" pitchFamily="34" charset="0"/>
              </a:rPr>
              <a:t>There might be situations when external strategies aren’t available e.g. names </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135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116" y="332656"/>
            <a:ext cx="8229600" cy="990600"/>
          </a:xfrm>
        </p:spPr>
        <p:txBody>
          <a:bodyPr/>
          <a:lstStyle/>
          <a:p>
            <a:r>
              <a:rPr lang="en-GB" dirty="0" smtClean="0">
                <a:latin typeface="Calibri" panose="020F0502020204030204" pitchFamily="34" charset="0"/>
                <a:cs typeface="Calibri" panose="020F0502020204030204" pitchFamily="34" charset="0"/>
              </a:rPr>
              <a:t>The Process of Memory</a:t>
            </a:r>
            <a:endParaRPr lang="en-GB" dirty="0">
              <a:latin typeface="Calibri" panose="020F0502020204030204" pitchFamily="34" charset="0"/>
              <a:cs typeface="Calibri" panose="020F0502020204030204" pitchFamily="34" charset="0"/>
            </a:endParaRPr>
          </a:p>
        </p:txBody>
      </p:sp>
      <p:grpSp>
        <p:nvGrpSpPr>
          <p:cNvPr id="3" name="Group 2"/>
          <p:cNvGrpSpPr/>
          <p:nvPr/>
        </p:nvGrpSpPr>
        <p:grpSpPr>
          <a:xfrm>
            <a:off x="2746574" y="1196752"/>
            <a:ext cx="3574752" cy="5328592"/>
            <a:chOff x="2759187" y="1412776"/>
            <a:chExt cx="3574752" cy="5328592"/>
          </a:xfrm>
        </p:grpSpPr>
        <p:sp>
          <p:nvSpPr>
            <p:cNvPr id="16" name="Text Box 2"/>
            <p:cNvSpPr txBox="1">
              <a:spLocks noChangeArrowheads="1"/>
            </p:cNvSpPr>
            <p:nvPr/>
          </p:nvSpPr>
          <p:spPr bwMode="auto">
            <a:xfrm>
              <a:off x="2771800" y="1412776"/>
              <a:ext cx="3562139" cy="864096"/>
            </a:xfrm>
            <a:prstGeom prst="rect">
              <a:avLst/>
            </a:prstGeom>
            <a:solidFill>
              <a:schemeClr val="accent4">
                <a:lumMod val="20000"/>
                <a:lumOff val="80000"/>
              </a:schemeClr>
            </a:solidFill>
            <a:ln w="28575">
              <a:solidFill>
                <a:schemeClr val="accent4">
                  <a:lumMod val="60000"/>
                  <a:lumOff val="40000"/>
                </a:schemeClr>
              </a:solidFill>
              <a:miter lim="800000"/>
              <a:headEnd/>
              <a:tailEnd/>
            </a:ln>
          </p:spPr>
          <p:txBody>
            <a:bodyPr rot="0" vert="horz" wrap="square" lIns="91440" tIns="45720" rIns="91440" bIns="45720" anchor="t" anchorCtr="0">
              <a:noAutofit/>
            </a:bodyPr>
            <a:lstStyle/>
            <a:p>
              <a:pPr algn="ctr">
                <a:lnSpc>
                  <a:spcPct val="115000"/>
                </a:lnSpc>
                <a:spcAft>
                  <a:spcPts val="0"/>
                </a:spcAft>
              </a:pPr>
              <a:r>
                <a:rPr lang="en-GB" sz="1600" b="1" dirty="0">
                  <a:solidFill>
                    <a:srgbClr val="5F497A"/>
                  </a:solidFill>
                  <a:effectLst/>
                  <a:latin typeface="Calibri"/>
                  <a:ea typeface="Calibri"/>
                  <a:cs typeface="Times New Roman"/>
                </a:rPr>
                <a:t>Attention</a:t>
              </a:r>
              <a:endParaRPr lang="en-GB" sz="1100" dirty="0">
                <a:effectLst/>
                <a:latin typeface="Calibri"/>
                <a:ea typeface="Calibri"/>
                <a:cs typeface="Times New Roman"/>
              </a:endParaRPr>
            </a:p>
            <a:p>
              <a:pPr algn="ctr">
                <a:lnSpc>
                  <a:spcPct val="115000"/>
                </a:lnSpc>
                <a:spcAft>
                  <a:spcPts val="0"/>
                </a:spcAft>
              </a:pPr>
              <a:r>
                <a:rPr lang="en-GB" sz="1400" dirty="0">
                  <a:effectLst/>
                  <a:latin typeface="Calibri"/>
                  <a:ea typeface="Calibri"/>
                  <a:cs typeface="Times New Roman"/>
                </a:rPr>
                <a:t>First you must focus on something; this includes listening and looking.</a:t>
              </a:r>
              <a:endParaRPr lang="en-GB" sz="1100" dirty="0">
                <a:effectLst/>
                <a:latin typeface="Calibri"/>
                <a:ea typeface="Calibri"/>
                <a:cs typeface="Times New Roman"/>
              </a:endParaRPr>
            </a:p>
            <a:p>
              <a:pPr algn="just">
                <a:lnSpc>
                  <a:spcPct val="115000"/>
                </a:lnSpc>
                <a:spcAft>
                  <a:spcPts val="1000"/>
                </a:spcAft>
              </a:pPr>
              <a:r>
                <a:rPr lang="en-GB" sz="1100" b="1" dirty="0">
                  <a:effectLst/>
                  <a:latin typeface="Calibri"/>
                  <a:ea typeface="Calibri"/>
                  <a:cs typeface="Times New Roman"/>
                </a:rPr>
                <a:t> </a:t>
              </a:r>
              <a:endParaRPr lang="en-GB" sz="1100" dirty="0">
                <a:effectLst/>
                <a:latin typeface="Calibri"/>
                <a:ea typeface="Calibri"/>
                <a:cs typeface="Times New Roman"/>
              </a:endParaRPr>
            </a:p>
            <a:p>
              <a:pPr>
                <a:lnSpc>
                  <a:spcPct val="115000"/>
                </a:lnSpc>
                <a:spcAft>
                  <a:spcPts val="0"/>
                </a:spcAft>
              </a:pPr>
              <a:r>
                <a:rPr lang="en-GB" sz="1100" dirty="0">
                  <a:effectLst/>
                  <a:latin typeface="Calibri"/>
                  <a:ea typeface="Calibri"/>
                  <a:cs typeface="Times New Roman"/>
                </a:rPr>
                <a:t> </a:t>
              </a:r>
            </a:p>
          </p:txBody>
        </p:sp>
        <p:sp>
          <p:nvSpPr>
            <p:cNvPr id="17" name="Text Box 2"/>
            <p:cNvSpPr txBox="1">
              <a:spLocks noChangeArrowheads="1"/>
            </p:cNvSpPr>
            <p:nvPr/>
          </p:nvSpPr>
          <p:spPr bwMode="auto">
            <a:xfrm>
              <a:off x="2759187" y="2455243"/>
              <a:ext cx="3562139" cy="864096"/>
            </a:xfrm>
            <a:prstGeom prst="rect">
              <a:avLst/>
            </a:prstGeom>
            <a:solidFill>
              <a:srgbClr val="F2F6EA"/>
            </a:solidFill>
            <a:ln w="28575">
              <a:solidFill>
                <a:schemeClr val="accent3">
                  <a:lumMod val="60000"/>
                  <a:lumOff val="40000"/>
                </a:schemeClr>
              </a:solidFill>
              <a:miter lim="800000"/>
              <a:headEnd/>
              <a:tailEnd/>
            </a:ln>
          </p:spPr>
          <p:txBody>
            <a:bodyPr rot="0" vert="horz" wrap="square" lIns="91440" tIns="45720" rIns="91440" bIns="45720" anchor="t" anchorCtr="0">
              <a:noAutofit/>
            </a:bodyPr>
            <a:lstStyle/>
            <a:p>
              <a:pPr algn="ctr">
                <a:lnSpc>
                  <a:spcPct val="115000"/>
                </a:lnSpc>
                <a:spcAft>
                  <a:spcPts val="0"/>
                </a:spcAft>
              </a:pPr>
              <a:r>
                <a:rPr lang="en-GB" sz="1600" b="1" dirty="0">
                  <a:solidFill>
                    <a:srgbClr val="76923C"/>
                  </a:solidFill>
                  <a:effectLst/>
                  <a:latin typeface="Calibri"/>
                  <a:ea typeface="Calibri"/>
                  <a:cs typeface="Times New Roman"/>
                </a:rPr>
                <a:t>Information Processing</a:t>
              </a:r>
              <a:endParaRPr lang="en-GB" sz="1100" dirty="0">
                <a:effectLst/>
                <a:latin typeface="Calibri"/>
                <a:ea typeface="Calibri"/>
                <a:cs typeface="Times New Roman"/>
              </a:endParaRPr>
            </a:p>
            <a:p>
              <a:pPr algn="ctr">
                <a:lnSpc>
                  <a:spcPct val="115000"/>
                </a:lnSpc>
                <a:spcAft>
                  <a:spcPts val="0"/>
                </a:spcAft>
              </a:pPr>
              <a:r>
                <a:rPr lang="en-GB" sz="1400" dirty="0">
                  <a:effectLst/>
                  <a:latin typeface="Calibri"/>
                  <a:ea typeface="Calibri"/>
                  <a:cs typeface="Times New Roman"/>
                </a:rPr>
                <a:t>Then you have to process and understand that information.</a:t>
              </a:r>
              <a:endParaRPr lang="en-GB" sz="1100" dirty="0">
                <a:effectLst/>
                <a:latin typeface="Calibri"/>
                <a:ea typeface="Calibri"/>
                <a:cs typeface="Times New Roman"/>
              </a:endParaRPr>
            </a:p>
            <a:p>
              <a:pPr>
                <a:lnSpc>
                  <a:spcPct val="115000"/>
                </a:lnSpc>
                <a:spcAft>
                  <a:spcPts val="1000"/>
                </a:spcAft>
              </a:pPr>
              <a:r>
                <a:rPr lang="en-GB" sz="1100" b="1" dirty="0">
                  <a:effectLst/>
                  <a:latin typeface="Calibri"/>
                  <a:ea typeface="Calibri"/>
                  <a:cs typeface="Times New Roman"/>
                </a:rPr>
                <a:t> </a:t>
              </a:r>
              <a:endParaRPr lang="en-GB" sz="1100" dirty="0">
                <a:effectLst/>
                <a:latin typeface="Calibri"/>
                <a:ea typeface="Calibri"/>
                <a:cs typeface="Times New Roman"/>
              </a:endParaRPr>
            </a:p>
          </p:txBody>
        </p:sp>
        <p:sp>
          <p:nvSpPr>
            <p:cNvPr id="18" name="Text Box 2"/>
            <p:cNvSpPr txBox="1">
              <a:spLocks noChangeArrowheads="1"/>
            </p:cNvSpPr>
            <p:nvPr/>
          </p:nvSpPr>
          <p:spPr bwMode="auto">
            <a:xfrm>
              <a:off x="2771801" y="3501008"/>
              <a:ext cx="3562138" cy="936104"/>
            </a:xfrm>
            <a:prstGeom prst="rect">
              <a:avLst/>
            </a:prstGeom>
            <a:solidFill>
              <a:srgbClr val="FEF2E8"/>
            </a:solidFill>
            <a:ln w="28575">
              <a:solidFill>
                <a:schemeClr val="accent6">
                  <a:lumMod val="60000"/>
                  <a:lumOff val="40000"/>
                </a:schemeClr>
              </a:solidFill>
              <a:miter lim="800000"/>
              <a:headEnd/>
              <a:tailEnd/>
            </a:ln>
          </p:spPr>
          <p:txBody>
            <a:bodyPr rot="0" vert="horz" wrap="square" lIns="91440" tIns="45720" rIns="91440" bIns="45720" anchor="t" anchorCtr="0">
              <a:noAutofit/>
            </a:bodyPr>
            <a:lstStyle/>
            <a:p>
              <a:pPr algn="ctr">
                <a:lnSpc>
                  <a:spcPct val="115000"/>
                </a:lnSpc>
                <a:spcAft>
                  <a:spcPts val="0"/>
                </a:spcAft>
              </a:pPr>
              <a:r>
                <a:rPr lang="en-GB" sz="1600" b="1" dirty="0">
                  <a:solidFill>
                    <a:srgbClr val="E36C0A"/>
                  </a:solidFill>
                  <a:effectLst/>
                  <a:latin typeface="Calibri"/>
                  <a:ea typeface="Calibri"/>
                  <a:cs typeface="Times New Roman"/>
                </a:rPr>
                <a:t>Encoding</a:t>
              </a:r>
              <a:endParaRPr lang="en-GB" sz="1100" dirty="0">
                <a:effectLst/>
                <a:latin typeface="Calibri"/>
                <a:ea typeface="Calibri"/>
                <a:cs typeface="Times New Roman"/>
              </a:endParaRPr>
            </a:p>
            <a:p>
              <a:pPr algn="ctr">
                <a:lnSpc>
                  <a:spcPct val="115000"/>
                </a:lnSpc>
                <a:spcAft>
                  <a:spcPts val="0"/>
                </a:spcAft>
              </a:pPr>
              <a:r>
                <a:rPr lang="en-GB" sz="1400" dirty="0">
                  <a:effectLst/>
                  <a:latin typeface="Calibri"/>
                  <a:ea typeface="Calibri"/>
                  <a:cs typeface="Times New Roman"/>
                </a:rPr>
                <a:t>That information is then changed into a way that the brain can understand and store it.</a:t>
              </a:r>
              <a:endParaRPr lang="en-GB" sz="1100" dirty="0">
                <a:effectLst/>
                <a:latin typeface="Calibri"/>
                <a:ea typeface="Calibri"/>
                <a:cs typeface="Times New Roman"/>
              </a:endParaRPr>
            </a:p>
            <a:p>
              <a:pPr>
                <a:lnSpc>
                  <a:spcPct val="115000"/>
                </a:lnSpc>
                <a:spcAft>
                  <a:spcPts val="1000"/>
                </a:spcAft>
              </a:pPr>
              <a:r>
                <a:rPr lang="en-GB" sz="1100" b="1" dirty="0">
                  <a:effectLst/>
                  <a:latin typeface="Calibri"/>
                  <a:ea typeface="Calibri"/>
                  <a:cs typeface="Times New Roman"/>
                </a:rPr>
                <a:t> </a:t>
              </a:r>
              <a:endParaRPr lang="en-GB" sz="1100" dirty="0">
                <a:effectLst/>
                <a:latin typeface="Calibri"/>
                <a:ea typeface="Calibri"/>
                <a:cs typeface="Times New Roman"/>
              </a:endParaRPr>
            </a:p>
          </p:txBody>
        </p:sp>
        <p:sp>
          <p:nvSpPr>
            <p:cNvPr id="19" name="Text Box 2"/>
            <p:cNvSpPr txBox="1">
              <a:spLocks noChangeArrowheads="1"/>
            </p:cNvSpPr>
            <p:nvPr/>
          </p:nvSpPr>
          <p:spPr bwMode="auto">
            <a:xfrm>
              <a:off x="2759187" y="4581128"/>
              <a:ext cx="3562139" cy="902335"/>
            </a:xfrm>
            <a:prstGeom prst="rect">
              <a:avLst/>
            </a:prstGeom>
            <a:solidFill>
              <a:srgbClr val="E5F3F7"/>
            </a:solidFill>
            <a:ln w="28575">
              <a:solidFill>
                <a:schemeClr val="accent1">
                  <a:lumMod val="60000"/>
                  <a:lumOff val="40000"/>
                </a:schemeClr>
              </a:solidFill>
              <a:miter lim="800000"/>
              <a:headEnd/>
              <a:tailEnd/>
            </a:ln>
          </p:spPr>
          <p:txBody>
            <a:bodyPr rot="0" vert="horz" wrap="square" lIns="91440" tIns="45720" rIns="91440" bIns="45720" anchor="t" anchorCtr="0">
              <a:noAutofit/>
            </a:bodyPr>
            <a:lstStyle/>
            <a:p>
              <a:pPr algn="ctr">
                <a:lnSpc>
                  <a:spcPct val="115000"/>
                </a:lnSpc>
                <a:spcAft>
                  <a:spcPts val="0"/>
                </a:spcAft>
              </a:pPr>
              <a:r>
                <a:rPr lang="en-GB" sz="1600" b="1" dirty="0">
                  <a:solidFill>
                    <a:srgbClr val="95B3D7"/>
                  </a:solidFill>
                  <a:effectLst/>
                  <a:latin typeface="Calibri"/>
                  <a:ea typeface="Calibri"/>
                  <a:cs typeface="Times New Roman"/>
                </a:rPr>
                <a:t>Storage</a:t>
              </a:r>
              <a:endParaRPr lang="en-GB" sz="1100" dirty="0">
                <a:effectLst/>
                <a:latin typeface="Calibri"/>
                <a:ea typeface="Calibri"/>
                <a:cs typeface="Times New Roman"/>
              </a:endParaRPr>
            </a:p>
            <a:p>
              <a:pPr algn="ctr">
                <a:lnSpc>
                  <a:spcPct val="115000"/>
                </a:lnSpc>
                <a:spcAft>
                  <a:spcPts val="0"/>
                </a:spcAft>
              </a:pPr>
              <a:r>
                <a:rPr lang="en-GB" sz="1400" dirty="0">
                  <a:effectLst/>
                  <a:latin typeface="Calibri"/>
                  <a:ea typeface="Calibri"/>
                  <a:cs typeface="Times New Roman"/>
                </a:rPr>
                <a:t>Once encoded, the information is stored into your memory.</a:t>
              </a:r>
              <a:endParaRPr lang="en-GB" sz="1100" dirty="0">
                <a:effectLst/>
                <a:latin typeface="Calibri"/>
                <a:ea typeface="Calibri"/>
                <a:cs typeface="Times New Roman"/>
              </a:endParaRPr>
            </a:p>
            <a:p>
              <a:pPr>
                <a:lnSpc>
                  <a:spcPct val="115000"/>
                </a:lnSpc>
                <a:spcAft>
                  <a:spcPts val="1000"/>
                </a:spcAft>
              </a:pPr>
              <a:r>
                <a:rPr lang="en-GB" sz="1100" b="1" dirty="0">
                  <a:effectLst/>
                  <a:latin typeface="Calibri"/>
                  <a:ea typeface="Calibri"/>
                  <a:cs typeface="Times New Roman"/>
                </a:rPr>
                <a:t> </a:t>
              </a:r>
              <a:endParaRPr lang="en-GB" sz="1100" dirty="0">
                <a:effectLst/>
                <a:latin typeface="Calibri"/>
                <a:ea typeface="Calibri"/>
                <a:cs typeface="Times New Roman"/>
              </a:endParaRPr>
            </a:p>
          </p:txBody>
        </p:sp>
        <p:sp>
          <p:nvSpPr>
            <p:cNvPr id="20" name="Text Box 2"/>
            <p:cNvSpPr txBox="1">
              <a:spLocks noChangeArrowheads="1"/>
            </p:cNvSpPr>
            <p:nvPr/>
          </p:nvSpPr>
          <p:spPr bwMode="auto">
            <a:xfrm>
              <a:off x="2771800" y="5661248"/>
              <a:ext cx="3562139" cy="1080120"/>
            </a:xfrm>
            <a:prstGeom prst="rect">
              <a:avLst/>
            </a:prstGeom>
            <a:solidFill>
              <a:srgbClr val="FFEBFE"/>
            </a:solidFill>
            <a:ln w="28575">
              <a:solidFill>
                <a:srgbClr val="FFC5FC"/>
              </a:solidFill>
              <a:miter lim="800000"/>
              <a:headEnd/>
              <a:tailEnd/>
            </a:ln>
          </p:spPr>
          <p:txBody>
            <a:bodyPr rot="0" vert="horz" wrap="square" lIns="91440" tIns="45720" rIns="91440" bIns="45720" anchor="t" anchorCtr="0">
              <a:noAutofit/>
            </a:bodyPr>
            <a:lstStyle/>
            <a:p>
              <a:pPr algn="ctr">
                <a:lnSpc>
                  <a:spcPct val="115000"/>
                </a:lnSpc>
                <a:spcAft>
                  <a:spcPts val="0"/>
                </a:spcAft>
              </a:pPr>
              <a:r>
                <a:rPr lang="en-GB" sz="1400" b="1" dirty="0">
                  <a:solidFill>
                    <a:srgbClr val="CE8CCE"/>
                  </a:solidFill>
                  <a:effectLst/>
                  <a:latin typeface="Calibri"/>
                  <a:ea typeface="Calibri"/>
                  <a:cs typeface="Times New Roman"/>
                </a:rPr>
                <a:t>Retrieval</a:t>
              </a:r>
              <a:endParaRPr lang="en-GB" sz="1100" dirty="0">
                <a:effectLst/>
                <a:latin typeface="Calibri"/>
                <a:ea typeface="Calibri"/>
                <a:cs typeface="Times New Roman"/>
              </a:endParaRPr>
            </a:p>
            <a:p>
              <a:pPr algn="ctr">
                <a:lnSpc>
                  <a:spcPct val="115000"/>
                </a:lnSpc>
                <a:spcAft>
                  <a:spcPts val="0"/>
                </a:spcAft>
              </a:pPr>
              <a:r>
                <a:rPr lang="en-GB" sz="1400" dirty="0">
                  <a:effectLst/>
                  <a:latin typeface="Calibri"/>
                  <a:ea typeface="Calibri"/>
                  <a:cs typeface="Times New Roman"/>
                </a:rPr>
                <a:t>Once it has been stored, we must be able to pull the information back out; as and when we need it.</a:t>
              </a:r>
              <a:endParaRPr lang="en-GB" sz="1100" dirty="0">
                <a:effectLst/>
                <a:latin typeface="Calibri"/>
                <a:ea typeface="Calibri"/>
                <a:cs typeface="Times New Roman"/>
              </a:endParaRPr>
            </a:p>
            <a:p>
              <a:pPr>
                <a:lnSpc>
                  <a:spcPct val="115000"/>
                </a:lnSpc>
                <a:spcAft>
                  <a:spcPts val="1000"/>
                </a:spcAft>
              </a:pPr>
              <a:r>
                <a:rPr lang="en-GB" sz="1100" b="1" dirty="0">
                  <a:effectLst/>
                  <a:latin typeface="Calibri"/>
                  <a:ea typeface="Calibri"/>
                  <a:cs typeface="Times New Roman"/>
                </a:rPr>
                <a:t> </a:t>
              </a:r>
              <a:endParaRPr lang="en-GB" sz="1100" dirty="0">
                <a:effectLst/>
                <a:latin typeface="Calibri"/>
                <a:ea typeface="Calibri"/>
                <a:cs typeface="Times New Roman"/>
              </a:endParaRPr>
            </a:p>
          </p:txBody>
        </p:sp>
        <p:sp>
          <p:nvSpPr>
            <p:cNvPr id="22" name="Down Arrow 21"/>
            <p:cNvSpPr/>
            <p:nvPr/>
          </p:nvSpPr>
          <p:spPr>
            <a:xfrm>
              <a:off x="4521119" y="2234168"/>
              <a:ext cx="63500" cy="252095"/>
            </a:xfrm>
            <a:prstGeom prst="downArrow">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p>
          </p:txBody>
        </p:sp>
        <p:sp>
          <p:nvSpPr>
            <p:cNvPr id="23" name="Down Arrow 22"/>
            <p:cNvSpPr/>
            <p:nvPr/>
          </p:nvSpPr>
          <p:spPr>
            <a:xfrm>
              <a:off x="4523421" y="3273476"/>
              <a:ext cx="63500" cy="252095"/>
            </a:xfrm>
            <a:prstGeom prst="downArrow">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p>
          </p:txBody>
        </p:sp>
        <p:sp>
          <p:nvSpPr>
            <p:cNvPr id="24" name="Down Arrow 23"/>
            <p:cNvSpPr/>
            <p:nvPr/>
          </p:nvSpPr>
          <p:spPr>
            <a:xfrm>
              <a:off x="4512916" y="4329033"/>
              <a:ext cx="63500" cy="252095"/>
            </a:xfrm>
            <a:prstGeom prst="downArrow">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p>
          </p:txBody>
        </p:sp>
        <p:sp>
          <p:nvSpPr>
            <p:cNvPr id="25" name="Down Arrow 24"/>
            <p:cNvSpPr/>
            <p:nvPr/>
          </p:nvSpPr>
          <p:spPr>
            <a:xfrm>
              <a:off x="4523421" y="5409153"/>
              <a:ext cx="63500" cy="252095"/>
            </a:xfrm>
            <a:prstGeom prst="downArrow">
              <a:avLst/>
            </a:prstGeom>
            <a:solidFill>
              <a:sysClr val="windowText" lastClr="000000"/>
            </a:solidFill>
            <a:ln w="25400" cap="flat" cmpd="sng" algn="ctr">
              <a:solidFill>
                <a:sysClr val="windowText" lastClr="000000">
                  <a:shade val="50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p>
          </p:txBody>
        </p:sp>
      </p:grpSp>
    </p:spTree>
    <p:extLst>
      <p:ext uri="{BB962C8B-B14F-4D97-AF65-F5344CB8AC3E}">
        <p14:creationId xmlns:p14="http://schemas.microsoft.com/office/powerpoint/2010/main" val="1966750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Mindfulness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a:latin typeface="Calibri" panose="020F0502020204030204" pitchFamily="34" charset="0"/>
                <a:cs typeface="Calibri" panose="020F0502020204030204" pitchFamily="34" charset="0"/>
              </a:rPr>
              <a:t>The aim of this is just to help us be more present ‘in the moment’, and give us some time to become more aware of our thoughts, feelings and any physical sensations.  </a:t>
            </a:r>
            <a:endParaRPr lang="en-GB" dirty="0" smtClean="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Attention</a:t>
            </a:r>
          </a:p>
          <a:p>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Retrieval</a:t>
            </a:r>
            <a:endParaRPr lang="en-GB" dirty="0">
              <a:latin typeface="Calibri" panose="020F0502020204030204" pitchFamily="34" charset="0"/>
              <a:cs typeface="Calibri" panose="020F0502020204030204" pitchFamily="34" charset="0"/>
            </a:endParaRPr>
          </a:p>
          <a:p>
            <a:endParaRPr lang="en-GB" dirty="0"/>
          </a:p>
        </p:txBody>
      </p:sp>
      <p:pic>
        <p:nvPicPr>
          <p:cNvPr id="4" name="Picture 2" descr="Image result for mindfulness clipar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4509120"/>
            <a:ext cx="4608512" cy="175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76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Brain Exercise</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a:latin typeface="Calibri" panose="020F0502020204030204" pitchFamily="34" charset="0"/>
                <a:cs typeface="Calibri" panose="020F0502020204030204" pitchFamily="34" charset="0"/>
              </a:rPr>
              <a:t>T</a:t>
            </a:r>
            <a:r>
              <a:rPr lang="en-GB" dirty="0" smtClean="0">
                <a:latin typeface="Calibri" panose="020F0502020204030204" pitchFamily="34" charset="0"/>
                <a:cs typeface="Calibri" panose="020F0502020204030204" pitchFamily="34" charset="0"/>
              </a:rPr>
              <a:t>raining </a:t>
            </a:r>
            <a:r>
              <a:rPr lang="en-GB" dirty="0">
                <a:latin typeface="Calibri" panose="020F0502020204030204" pitchFamily="34" charset="0"/>
                <a:cs typeface="Calibri" panose="020F0502020204030204" pitchFamily="34" charset="0"/>
              </a:rPr>
              <a:t>and keeping the pathways in the brain active. </a:t>
            </a:r>
            <a:endParaRPr lang="en-GB" dirty="0" smtClean="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Doesn’t necessarily improve difficulties but helps to keep our brains active.</a:t>
            </a:r>
          </a:p>
          <a:p>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Sudoku, puzzles, arithmetic, apps, having a conversation!</a:t>
            </a:r>
            <a:endParaRPr lang="en-GB" dirty="0">
              <a:latin typeface="Calibri" panose="020F0502020204030204" pitchFamily="34" charset="0"/>
              <a:cs typeface="Calibri" panose="020F0502020204030204" pitchFamily="34" charset="0"/>
            </a:endParaRPr>
          </a:p>
        </p:txBody>
      </p:sp>
      <p:pic>
        <p:nvPicPr>
          <p:cNvPr id="1026" name="Picture 2" descr="Image result for sudoku">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4382815"/>
            <a:ext cx="1909434" cy="19094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uminosity app">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4382815"/>
            <a:ext cx="2664296" cy="1884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59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Chunking of Information</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395536" y="1526962"/>
            <a:ext cx="8229600" cy="5331038"/>
          </a:xfrm>
        </p:spPr>
        <p:txBody>
          <a:bodyPr/>
          <a:lstStyle/>
          <a:p>
            <a:r>
              <a:rPr lang="en-GB" dirty="0" smtClean="0">
                <a:latin typeface="Calibri" panose="020F0502020204030204" pitchFamily="34" charset="0"/>
                <a:cs typeface="Calibri" panose="020F0502020204030204" pitchFamily="34" charset="0"/>
              </a:rPr>
              <a:t>Chunk information together </a:t>
            </a:r>
          </a:p>
          <a:p>
            <a:pPr lvl="1"/>
            <a:r>
              <a:rPr lang="en-GB" dirty="0" smtClean="0">
                <a:latin typeface="Calibri" panose="020F0502020204030204" pitchFamily="34" charset="0"/>
                <a:cs typeface="Calibri" panose="020F0502020204030204" pitchFamily="34" charset="0"/>
              </a:rPr>
              <a:t>Phone numbers</a:t>
            </a:r>
          </a:p>
          <a:p>
            <a:pPr lvl="1"/>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Group information</a:t>
            </a:r>
          </a:p>
          <a:p>
            <a:pPr lvl="1"/>
            <a:r>
              <a:rPr lang="en-GB" dirty="0" smtClean="0">
                <a:latin typeface="Calibri" panose="020F0502020204030204" pitchFamily="34" charset="0"/>
                <a:cs typeface="Calibri" panose="020F0502020204030204" pitchFamily="34" charset="0"/>
              </a:rPr>
              <a:t>Shopping list in categories</a:t>
            </a:r>
          </a:p>
          <a:p>
            <a:pPr lvl="1"/>
            <a:endParaRPr lang="en-GB" dirty="0" smtClean="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Encoding</a:t>
            </a:r>
          </a:p>
          <a:p>
            <a:pPr lvl="1"/>
            <a:endParaRPr lang="en-GB" dirty="0">
              <a:latin typeface="Calibri" panose="020F0502020204030204" pitchFamily="34" charset="0"/>
              <a:cs typeface="Calibri" panose="020F0502020204030204" pitchFamily="34" charset="0"/>
            </a:endParaRPr>
          </a:p>
          <a:p>
            <a:pPr lvl="1"/>
            <a:endParaRPr lang="en-GB" dirty="0" smtClean="0">
              <a:latin typeface="Calibri" panose="020F0502020204030204" pitchFamily="34" charset="0"/>
              <a:cs typeface="Calibri" panose="020F0502020204030204" pitchFamily="34" charset="0"/>
            </a:endParaRPr>
          </a:p>
          <a:p>
            <a:pPr lvl="1"/>
            <a:endParaRPr lang="en-GB" dirty="0">
              <a:latin typeface="Calibri" panose="020F0502020204030204" pitchFamily="34" charset="0"/>
              <a:cs typeface="Calibri" panose="020F0502020204030204" pitchFamily="34" charset="0"/>
            </a:endParaRPr>
          </a:p>
          <a:p>
            <a:pPr lvl="1"/>
            <a:endParaRPr lang="en-GB" dirty="0" smtClean="0">
              <a:latin typeface="Calibri" panose="020F0502020204030204" pitchFamily="34" charset="0"/>
              <a:cs typeface="Calibri" panose="020F0502020204030204" pitchFamily="34" charset="0"/>
            </a:endParaRPr>
          </a:p>
          <a:p>
            <a:pPr lvl="1"/>
            <a:endParaRPr lang="en-GB" dirty="0">
              <a:latin typeface="Calibri" panose="020F0502020204030204" pitchFamily="34" charset="0"/>
              <a:cs typeface="Calibri" panose="020F0502020204030204" pitchFamily="34" charset="0"/>
            </a:endParaRPr>
          </a:p>
          <a:p>
            <a:pPr lvl="1"/>
            <a:endParaRPr lang="en-GB" dirty="0" smtClean="0">
              <a:latin typeface="Calibri" panose="020F0502020204030204" pitchFamily="34" charset="0"/>
              <a:cs typeface="Calibri" panose="020F0502020204030204" pitchFamily="34" charset="0"/>
            </a:endParaRPr>
          </a:p>
          <a:p>
            <a:pPr lvl="1"/>
            <a:endParaRPr lang="en-GB" dirty="0">
              <a:latin typeface="Calibri" panose="020F0502020204030204" pitchFamily="34" charset="0"/>
              <a:cs typeface="Calibri" panose="020F0502020204030204" pitchFamily="34" charset="0"/>
            </a:endParaRPr>
          </a:p>
          <a:p>
            <a:pPr lvl="1"/>
            <a:endParaRPr lang="en-GB" dirty="0">
              <a:latin typeface="Calibri" panose="020F0502020204030204" pitchFamily="34" charset="0"/>
              <a:cs typeface="Calibri" panose="020F0502020204030204" pitchFamily="34" charset="0"/>
            </a:endParaRPr>
          </a:p>
        </p:txBody>
      </p:sp>
      <p:pic>
        <p:nvPicPr>
          <p:cNvPr id="4" name="Picture 3" descr="Image result for chunking strategy memory">
            <a:hlinkClick r:id="rId2"/>
          </p:cNvPr>
          <p:cNvPicPr/>
          <p:nvPr/>
        </p:nvPicPr>
        <p:blipFill rotWithShape="1">
          <a:blip r:embed="rId3">
            <a:extLst>
              <a:ext uri="{28A0092B-C50C-407E-A947-70E740481C1C}">
                <a14:useLocalDpi xmlns:a14="http://schemas.microsoft.com/office/drawing/2010/main" val="0"/>
              </a:ext>
            </a:extLst>
          </a:blip>
          <a:srcRect l="5597" t="16418" r="4105" b="39738"/>
          <a:stretch/>
        </p:blipFill>
        <p:spPr bwMode="auto">
          <a:xfrm>
            <a:off x="3804976" y="1988840"/>
            <a:ext cx="5146040" cy="331236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874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executive function">
            <a:hlinkClick r:id="rId3"/>
          </p:cNvPr>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084470" y="3573016"/>
            <a:ext cx="2952328" cy="2448272"/>
          </a:xfrm>
          <a:prstGeom prst="rect">
            <a:avLst/>
          </a:prstGeom>
          <a:ln>
            <a:noFill/>
          </a:ln>
          <a:effectLst>
            <a:softEdge rad="112500"/>
          </a:effectLst>
        </p:spPr>
      </p:pic>
      <p:sp>
        <p:nvSpPr>
          <p:cNvPr id="2" name="Title 1"/>
          <p:cNvSpPr>
            <a:spLocks noGrp="1"/>
          </p:cNvSpPr>
          <p:nvPr>
            <p:ph type="ctrTitle"/>
          </p:nvPr>
        </p:nvSpPr>
        <p:spPr/>
        <p:txBody>
          <a:bodyPr/>
          <a:lstStyle/>
          <a:p>
            <a:pPr algn="ctr"/>
            <a:r>
              <a:rPr lang="en-GB" dirty="0" smtClean="0">
                <a:latin typeface="Calibri" panose="020F0502020204030204" pitchFamily="34" charset="0"/>
                <a:cs typeface="Calibri" panose="020F0502020204030204" pitchFamily="34" charset="0"/>
              </a:rPr>
              <a:t>Welcome!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52315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8FBC28-C7F8-C24B-995C-02FC70959D22}"/>
              </a:ext>
            </a:extLst>
          </p:cNvPr>
          <p:cNvPicPr>
            <a:picLocks noChangeAspect="1"/>
          </p:cNvPicPr>
          <p:nvPr/>
        </p:nvPicPr>
        <p:blipFill>
          <a:blip r:embed="rId2"/>
          <a:stretch>
            <a:fillRect/>
          </a:stretch>
        </p:blipFill>
        <p:spPr>
          <a:xfrm>
            <a:off x="1043608" y="980728"/>
            <a:ext cx="6816757" cy="5112568"/>
          </a:xfrm>
          <a:prstGeom prst="rect">
            <a:avLst/>
          </a:prstGeom>
        </p:spPr>
      </p:pic>
    </p:spTree>
    <p:extLst>
      <p:ext uri="{BB962C8B-B14F-4D97-AF65-F5344CB8AC3E}">
        <p14:creationId xmlns:p14="http://schemas.microsoft.com/office/powerpoint/2010/main" val="1971801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Making associations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a:latin typeface="Calibri" panose="020F0502020204030204" pitchFamily="34" charset="0"/>
                <a:cs typeface="Calibri" panose="020F0502020204030204" pitchFamily="34" charset="0"/>
              </a:rPr>
              <a:t>A</a:t>
            </a:r>
            <a:r>
              <a:rPr lang="en-GB" dirty="0" smtClean="0">
                <a:latin typeface="Calibri" panose="020F0502020204030204" pitchFamily="34" charset="0"/>
                <a:cs typeface="Calibri" panose="020F0502020204030204" pitchFamily="34" charset="0"/>
              </a:rPr>
              <a:t>ssociations </a:t>
            </a:r>
            <a:r>
              <a:rPr lang="en-GB" dirty="0">
                <a:latin typeface="Calibri" panose="020F0502020204030204" pitchFamily="34" charset="0"/>
                <a:cs typeface="Calibri" panose="020F0502020204030204" pitchFamily="34" charset="0"/>
              </a:rPr>
              <a:t>between something you need to remember and previous knowledge can help us to make the new information more meaningful and we </a:t>
            </a:r>
            <a:r>
              <a:rPr lang="en-GB" dirty="0" smtClean="0">
                <a:latin typeface="Calibri" panose="020F0502020204030204" pitchFamily="34" charset="0"/>
                <a:cs typeface="Calibri" panose="020F0502020204030204" pitchFamily="34" charset="0"/>
              </a:rPr>
              <a:t>therefore </a:t>
            </a:r>
            <a:r>
              <a:rPr lang="en-GB" dirty="0">
                <a:latin typeface="Calibri" panose="020F0502020204030204" pitchFamily="34" charset="0"/>
                <a:cs typeface="Calibri" panose="020F0502020204030204" pitchFamily="34" charset="0"/>
              </a:rPr>
              <a:t>remember it </a:t>
            </a:r>
            <a:r>
              <a:rPr lang="en-GB" dirty="0" smtClean="0">
                <a:latin typeface="Calibri" panose="020F0502020204030204" pitchFamily="34" charset="0"/>
                <a:cs typeface="Calibri" panose="020F0502020204030204" pitchFamily="34" charset="0"/>
              </a:rPr>
              <a:t>better</a:t>
            </a:r>
          </a:p>
          <a:p>
            <a:endParaRPr lang="en-GB" dirty="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Link new activities to existing ones</a:t>
            </a:r>
          </a:p>
          <a:p>
            <a:pPr lvl="1"/>
            <a:r>
              <a:rPr lang="en-GB" dirty="0" smtClean="0">
                <a:latin typeface="Calibri" panose="020F0502020204030204" pitchFamily="34" charset="0"/>
                <a:cs typeface="Calibri" panose="020F0502020204030204" pitchFamily="34" charset="0"/>
              </a:rPr>
              <a:t>Names with something or someone you know</a:t>
            </a:r>
          </a:p>
          <a:p>
            <a:pPr lvl="1"/>
            <a:r>
              <a:rPr lang="en-GB" dirty="0" smtClean="0">
                <a:latin typeface="Calibri" panose="020F0502020204030204" pitchFamily="34" charset="0"/>
                <a:cs typeface="Calibri" panose="020F0502020204030204" pitchFamily="34" charset="0"/>
              </a:rPr>
              <a:t>Items linked with activity visible</a:t>
            </a:r>
          </a:p>
        </p:txBody>
      </p:sp>
      <p:pic>
        <p:nvPicPr>
          <p:cNvPr id="4" name="Picture 3" descr="Image result for shoes door">
            <a:hlinkClick r:id="rId3"/>
          </p:cNvPr>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699792" y="4365104"/>
            <a:ext cx="3447013" cy="2016224"/>
          </a:xfrm>
          <a:prstGeom prst="rect">
            <a:avLst/>
          </a:prstGeom>
          <a:ln>
            <a:noFill/>
          </a:ln>
          <a:effectLst>
            <a:softEdge rad="112500"/>
          </a:effectLst>
        </p:spPr>
      </p:pic>
    </p:spTree>
    <p:extLst>
      <p:ext uri="{BB962C8B-B14F-4D97-AF65-F5344CB8AC3E}">
        <p14:creationId xmlns:p14="http://schemas.microsoft.com/office/powerpoint/2010/main" val="329891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Visual Imagery</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Using visual imagery can be helpful for learning and remembering information</a:t>
            </a:r>
          </a:p>
          <a:p>
            <a:endParaRPr lang="en-GB" dirty="0" smtClean="0">
              <a:latin typeface="Calibri" panose="020F0502020204030204" pitchFamily="34" charset="0"/>
              <a:cs typeface="Calibri" panose="020F0502020204030204" pitchFamily="34" charset="0"/>
            </a:endParaRPr>
          </a:p>
          <a:p>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Things to do </a:t>
            </a:r>
          </a:p>
          <a:p>
            <a:pPr lvl="1"/>
            <a:r>
              <a:rPr lang="en-GB" dirty="0" smtClean="0">
                <a:latin typeface="Calibri" panose="020F0502020204030204" pitchFamily="34" charset="0"/>
                <a:cs typeface="Calibri" panose="020F0502020204030204" pitchFamily="34" charset="0"/>
              </a:rPr>
              <a:t>Routes</a:t>
            </a:r>
          </a:p>
          <a:p>
            <a:pPr lvl="1"/>
            <a:r>
              <a:rPr lang="en-GB" dirty="0" smtClean="0">
                <a:latin typeface="Calibri" panose="020F0502020204030204" pitchFamily="34" charset="0"/>
                <a:cs typeface="Calibri" panose="020F0502020204030204" pitchFamily="34" charset="0"/>
              </a:rPr>
              <a:t>Peg method</a:t>
            </a:r>
          </a:p>
          <a:p>
            <a:pPr lvl="1"/>
            <a:r>
              <a:rPr lang="en-GB" dirty="0" smtClean="0">
                <a:latin typeface="Calibri" panose="020F0502020204030204" pitchFamily="34" charset="0"/>
                <a:cs typeface="Calibri" panose="020F0502020204030204" pitchFamily="34" charset="0"/>
              </a:rPr>
              <a:t>Retracing</a:t>
            </a:r>
          </a:p>
          <a:p>
            <a:endParaRPr lang="en-GB" dirty="0">
              <a:latin typeface="Calibri" panose="020F0502020204030204" pitchFamily="34" charset="0"/>
              <a:cs typeface="Calibri" panose="020F0502020204030204" pitchFamily="34" charset="0"/>
            </a:endParaRPr>
          </a:p>
        </p:txBody>
      </p:sp>
      <p:sp>
        <p:nvSpPr>
          <p:cNvPr id="4" name="AutoShape 2" descr="Image result for retracing steps">
            <a:hlinkClick r:id="rId3"/>
          </p:cNvPr>
          <p:cNvSpPr>
            <a:spLocks noChangeAspect="1" noChangeArrowheads="1"/>
          </p:cNvSpPr>
          <p:nvPr/>
        </p:nvSpPr>
        <p:spPr bwMode="auto">
          <a:xfrm>
            <a:off x="101600" y="-1371600"/>
            <a:ext cx="38100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4" descr="Image result for retracing steps">
            <a:hlinkClick r:id="rId3"/>
          </p:cNvPr>
          <p:cNvSpPr>
            <a:spLocks noChangeAspect="1" noChangeArrowheads="1"/>
          </p:cNvSpPr>
          <p:nvPr/>
        </p:nvSpPr>
        <p:spPr bwMode="auto">
          <a:xfrm>
            <a:off x="254000" y="-1219200"/>
            <a:ext cx="38100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descr="Image result for retracing steps">
            <a:hlinkClick r:id="rId3"/>
          </p:cNvPr>
          <p:cNvSpPr>
            <a:spLocks noChangeAspect="1" noChangeArrowheads="1"/>
          </p:cNvSpPr>
          <p:nvPr/>
        </p:nvSpPr>
        <p:spPr bwMode="auto">
          <a:xfrm>
            <a:off x="406400" y="-1066800"/>
            <a:ext cx="381000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6" name="Picture 8" descr="Image titled Find Lost Objects Step 1"/>
          <p:cNvPicPr>
            <a:picLocks noChangeAspect="1" noChangeArrowheads="1"/>
          </p:cNvPicPr>
          <p:nvPr/>
        </p:nvPicPr>
        <p:blipFill rotWithShape="1">
          <a:blip r:embed="rId4">
            <a:extLst>
              <a:ext uri="{28A0092B-C50C-407E-A947-70E740481C1C}">
                <a14:useLocalDpi xmlns:a14="http://schemas.microsoft.com/office/drawing/2010/main" val="0"/>
              </a:ext>
            </a:extLst>
          </a:blip>
          <a:srcRect b="5452"/>
          <a:stretch/>
        </p:blipFill>
        <p:spPr bwMode="auto">
          <a:xfrm>
            <a:off x="3779912" y="2636912"/>
            <a:ext cx="4438636" cy="3147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06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80928"/>
            <a:ext cx="8229600" cy="990600"/>
          </a:xfrm>
        </p:spPr>
        <p:txBody>
          <a:bodyPr>
            <a:normAutofit fontScale="90000"/>
          </a:bodyPr>
          <a:lstStyle/>
          <a:p>
            <a:pPr algn="ctr"/>
            <a:r>
              <a:rPr lang="en-GB" dirty="0" smtClean="0">
                <a:latin typeface="Calibri" panose="020F0502020204030204" pitchFamily="34" charset="0"/>
                <a:cs typeface="Calibri" panose="020F0502020204030204" pitchFamily="34" charset="0"/>
              </a:rPr>
              <a:t>Remembering names using association/imagery: lets have a go!</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5826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780" t="23462" r="35123" b="12864"/>
          <a:stretch/>
        </p:blipFill>
        <p:spPr bwMode="auto">
          <a:xfrm>
            <a:off x="1691680" y="404664"/>
            <a:ext cx="5504211" cy="630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66501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860" t="22981" r="33790" b="14781"/>
          <a:stretch/>
        </p:blipFill>
        <p:spPr bwMode="auto">
          <a:xfrm>
            <a:off x="1619672" y="476672"/>
            <a:ext cx="5733256" cy="6165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667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Stories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a:latin typeface="Calibri" panose="020F0502020204030204" pitchFamily="34" charset="0"/>
                <a:cs typeface="Calibri" panose="020F0502020204030204" pitchFamily="34" charset="0"/>
              </a:rPr>
              <a:t>Making up stories can be useful </a:t>
            </a:r>
            <a:r>
              <a:rPr lang="en-GB" dirty="0" smtClean="0">
                <a:latin typeface="Calibri" panose="020F0502020204030204" pitchFamily="34" charset="0"/>
                <a:cs typeface="Calibri" panose="020F0502020204030204" pitchFamily="34" charset="0"/>
              </a:rPr>
              <a:t>for </a:t>
            </a:r>
            <a:r>
              <a:rPr lang="en-GB" dirty="0">
                <a:latin typeface="Calibri" panose="020F0502020204030204" pitchFamily="34" charset="0"/>
                <a:cs typeface="Calibri" panose="020F0502020204030204" pitchFamily="34" charset="0"/>
              </a:rPr>
              <a:t>remembering </a:t>
            </a:r>
            <a:r>
              <a:rPr lang="en-GB" dirty="0" smtClean="0">
                <a:latin typeface="Calibri" panose="020F0502020204030204" pitchFamily="34" charset="0"/>
                <a:cs typeface="Calibri" panose="020F0502020204030204" pitchFamily="34" charset="0"/>
              </a:rPr>
              <a:t>things</a:t>
            </a:r>
          </a:p>
          <a:p>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Shopping list</a:t>
            </a:r>
          </a:p>
          <a:p>
            <a:pPr lvl="1"/>
            <a:r>
              <a:rPr lang="en-GB" dirty="0" smtClean="0">
                <a:latin typeface="Calibri" panose="020F0502020204030204" pitchFamily="34" charset="0"/>
                <a:cs typeface="Calibri" panose="020F0502020204030204" pitchFamily="34" charset="0"/>
              </a:rPr>
              <a:t>Sequence</a:t>
            </a:r>
            <a:endParaRPr lang="en-GB" dirty="0">
              <a:latin typeface="Calibri" panose="020F0502020204030204" pitchFamily="34" charset="0"/>
              <a:cs typeface="Calibri" panose="020F0502020204030204" pitchFamily="34" charset="0"/>
            </a:endParaRPr>
          </a:p>
        </p:txBody>
      </p:sp>
      <p:pic>
        <p:nvPicPr>
          <p:cNvPr id="5122" name="Picture 2" descr="Image result for story">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752" y="3284984"/>
            <a:ext cx="4464496" cy="315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91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Errorless Learning</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You can learn more efficiently if you get it right the first time</a:t>
            </a:r>
          </a:p>
          <a:p>
            <a:r>
              <a:rPr lang="en-GB" dirty="0" smtClean="0">
                <a:latin typeface="Calibri" panose="020F0502020204030204" pitchFamily="34" charset="0"/>
                <a:cs typeface="Calibri" panose="020F0502020204030204" pitchFamily="34" charset="0"/>
              </a:rPr>
              <a:t>Don’t guess! It is likely you will remember the wrong answer rather than the right answer!</a:t>
            </a:r>
          </a:p>
          <a:p>
            <a:endParaRPr lang="en-GB" dirty="0" smtClean="0">
              <a:latin typeface="Calibri" panose="020F0502020204030204" pitchFamily="34" charset="0"/>
              <a:cs typeface="Calibri" panose="020F0502020204030204" pitchFamily="34" charset="0"/>
            </a:endParaRPr>
          </a:p>
          <a:p>
            <a:pPr marL="0" indent="0">
              <a:buNone/>
            </a:pPr>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Cues</a:t>
            </a:r>
          </a:p>
          <a:p>
            <a:pPr lvl="1"/>
            <a:r>
              <a:rPr lang="en-GB" dirty="0" smtClean="0">
                <a:latin typeface="Calibri" panose="020F0502020204030204" pitchFamily="34" charset="0"/>
                <a:cs typeface="Calibri" panose="020F0502020204030204" pitchFamily="34" charset="0"/>
              </a:rPr>
              <a:t>Prompts</a:t>
            </a:r>
          </a:p>
          <a:p>
            <a:pPr lvl="1"/>
            <a:r>
              <a:rPr lang="en-GB" dirty="0" smtClean="0">
                <a:latin typeface="Calibri" panose="020F0502020204030204" pitchFamily="34" charset="0"/>
                <a:cs typeface="Calibri" panose="020F0502020204030204" pitchFamily="34" charset="0"/>
              </a:rPr>
              <a:t>Scaffolding</a:t>
            </a:r>
          </a:p>
        </p:txBody>
      </p:sp>
      <p:pic>
        <p:nvPicPr>
          <p:cNvPr id="10242" name="Picture 2" descr="Image result for scaffolding clipart">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3068960"/>
            <a:ext cx="4514374"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Repetition</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a:latin typeface="Calibri" panose="020F0502020204030204" pitchFamily="34" charset="0"/>
                <a:cs typeface="Calibri" panose="020F0502020204030204" pitchFamily="34" charset="0"/>
              </a:rPr>
              <a:t>When trying to encode information into you memory, rehearse it. </a:t>
            </a:r>
            <a:endParaRPr lang="en-GB" dirty="0" smtClean="0">
              <a:latin typeface="Calibri" panose="020F0502020204030204" pitchFamily="34" charset="0"/>
              <a:cs typeface="Calibri" panose="020F0502020204030204" pitchFamily="34" charset="0"/>
            </a:endParaRPr>
          </a:p>
          <a:p>
            <a:pPr marL="0" indent="0">
              <a:buNone/>
            </a:pPr>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Names</a:t>
            </a:r>
          </a:p>
          <a:p>
            <a:pPr lvl="1"/>
            <a:r>
              <a:rPr lang="en-GB" dirty="0" smtClean="0">
                <a:latin typeface="Calibri" panose="020F0502020204030204" pitchFamily="34" charset="0"/>
                <a:cs typeface="Calibri" panose="020F0502020204030204" pitchFamily="34" charset="0"/>
              </a:rPr>
              <a:t>Phone numbers</a:t>
            </a:r>
            <a:endParaRPr lang="en-GB"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pic>
        <p:nvPicPr>
          <p:cNvPr id="4" name="Picture 3" descr="Image result for repetition memory">
            <a:hlinkClick r:id="rId2"/>
          </p:cNvPr>
          <p:cNvPicPr/>
          <p:nvPr/>
        </p:nvPicPr>
        <p:blipFill rotWithShape="1">
          <a:blip r:embed="rId3">
            <a:extLst>
              <a:ext uri="{28A0092B-C50C-407E-A947-70E740481C1C}">
                <a14:useLocalDpi xmlns:a14="http://schemas.microsoft.com/office/drawing/2010/main" val="0"/>
              </a:ext>
            </a:extLst>
          </a:blip>
          <a:srcRect t="10356" b="10248"/>
          <a:stretch/>
        </p:blipFill>
        <p:spPr bwMode="auto">
          <a:xfrm>
            <a:off x="2290304" y="4005064"/>
            <a:ext cx="4611370" cy="20199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852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Expanded Rehearsal</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A</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learning </a:t>
            </a:r>
            <a:r>
              <a:rPr lang="en-US" dirty="0" smtClean="0">
                <a:latin typeface="Calibri" panose="020F0502020204030204" pitchFamily="34" charset="0"/>
                <a:cs typeface="Calibri" panose="020F0502020204030204" pitchFamily="34" charset="0"/>
              </a:rPr>
              <a:t>technique, it </a:t>
            </a:r>
            <a:r>
              <a:rPr lang="en-US" dirty="0">
                <a:latin typeface="Calibri" panose="020F0502020204030204" pitchFamily="34" charset="0"/>
                <a:cs typeface="Calibri" panose="020F0502020204030204" pitchFamily="34" charset="0"/>
              </a:rPr>
              <a:t>means that you review information at gradually increasing intervals</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If you are unable to recall the score correctly, review the information and shorten the interval to when you could remember the information</a:t>
            </a:r>
            <a:endParaRPr lang="en-GB" dirty="0">
              <a:latin typeface="Calibri" panose="020F0502020204030204" pitchFamily="34" charset="0"/>
              <a:cs typeface="Calibri" panose="020F0502020204030204" pitchFamily="34" charset="0"/>
            </a:endParaRPr>
          </a:p>
          <a:p>
            <a:endParaRPr lang="en-GB" dirty="0"/>
          </a:p>
        </p:txBody>
      </p:sp>
      <p:sp>
        <p:nvSpPr>
          <p:cNvPr id="4" name="Text Box 2"/>
          <p:cNvSpPr txBox="1">
            <a:spLocks noChangeArrowheads="1"/>
          </p:cNvSpPr>
          <p:nvPr/>
        </p:nvSpPr>
        <p:spPr bwMode="auto">
          <a:xfrm>
            <a:off x="2699792" y="3981768"/>
            <a:ext cx="3456384" cy="2183536"/>
          </a:xfrm>
          <a:prstGeom prst="rect">
            <a:avLst/>
          </a:prstGeom>
          <a:solidFill>
            <a:srgbClr val="FFFFFF"/>
          </a:solidFill>
          <a:ln w="50800">
            <a:solidFill>
              <a:srgbClr val="00B0F0"/>
            </a:solidFill>
            <a:miter lim="800000"/>
            <a:headEnd/>
            <a:tailEnd/>
          </a:ln>
        </p:spPr>
        <p:txBody>
          <a:bodyPr rot="0" vert="horz" wrap="square" lIns="91440" tIns="45720" rIns="91440" bIns="45720" anchor="t" anchorCtr="0">
            <a:noAutofit/>
          </a:bodyPr>
          <a:lstStyle/>
          <a:p>
            <a:pPr marL="342900" lvl="0" indent="-342900">
              <a:lnSpc>
                <a:spcPct val="115000"/>
              </a:lnSpc>
              <a:spcAft>
                <a:spcPts val="1000"/>
              </a:spcAft>
              <a:buSzPts val="1000"/>
              <a:buFont typeface="Symbol"/>
              <a:buChar char=""/>
              <a:tabLst>
                <a:tab pos="228600" algn="l"/>
              </a:tabLst>
            </a:pPr>
            <a:r>
              <a:rPr lang="en-GB" sz="1600" dirty="0">
                <a:effectLst/>
                <a:latin typeface="Calibri"/>
                <a:ea typeface="Times New Roman"/>
                <a:cs typeface="Calibri"/>
              </a:rPr>
              <a:t>first review: immediately</a:t>
            </a:r>
            <a:endParaRPr lang="en-GB" sz="1400" dirty="0">
              <a:effectLst/>
              <a:latin typeface="Calibri"/>
              <a:ea typeface="Calibri"/>
              <a:cs typeface="Times New Roman"/>
            </a:endParaRPr>
          </a:p>
          <a:p>
            <a:pPr marL="342900" lvl="0" indent="-342900">
              <a:lnSpc>
                <a:spcPct val="115000"/>
              </a:lnSpc>
              <a:spcAft>
                <a:spcPts val="1000"/>
              </a:spcAft>
              <a:buSzPts val="1000"/>
              <a:buFont typeface="Symbol"/>
              <a:buChar char=""/>
              <a:tabLst>
                <a:tab pos="228600" algn="l"/>
              </a:tabLst>
            </a:pPr>
            <a:r>
              <a:rPr lang="en-GB" sz="1600" dirty="0">
                <a:effectLst/>
                <a:latin typeface="Calibri"/>
                <a:ea typeface="Times New Roman"/>
                <a:cs typeface="Calibri"/>
              </a:rPr>
              <a:t>second review: 24 hours later</a:t>
            </a:r>
            <a:endParaRPr lang="en-GB" sz="1400" dirty="0">
              <a:effectLst/>
              <a:latin typeface="Calibri"/>
              <a:ea typeface="Calibri"/>
              <a:cs typeface="Times New Roman"/>
            </a:endParaRPr>
          </a:p>
          <a:p>
            <a:pPr marL="342900" lvl="0" indent="-342900">
              <a:lnSpc>
                <a:spcPct val="115000"/>
              </a:lnSpc>
              <a:spcAft>
                <a:spcPts val="1000"/>
              </a:spcAft>
              <a:buSzPts val="1000"/>
              <a:buFont typeface="Symbol"/>
              <a:buChar char=""/>
              <a:tabLst>
                <a:tab pos="228600" algn="l"/>
              </a:tabLst>
            </a:pPr>
            <a:r>
              <a:rPr lang="en-GB" sz="1600" dirty="0">
                <a:effectLst/>
                <a:latin typeface="Calibri"/>
                <a:ea typeface="Times New Roman"/>
                <a:cs typeface="Calibri"/>
              </a:rPr>
              <a:t>third review: one week later</a:t>
            </a:r>
            <a:endParaRPr lang="en-GB" sz="1400" dirty="0">
              <a:effectLst/>
              <a:latin typeface="Calibri"/>
              <a:ea typeface="Calibri"/>
              <a:cs typeface="Times New Roman"/>
            </a:endParaRPr>
          </a:p>
          <a:p>
            <a:pPr marL="342900" lvl="0" indent="-342900">
              <a:lnSpc>
                <a:spcPct val="115000"/>
              </a:lnSpc>
              <a:spcAft>
                <a:spcPts val="1000"/>
              </a:spcAft>
              <a:buSzPts val="1000"/>
              <a:buFont typeface="Symbol"/>
              <a:buChar char=""/>
              <a:tabLst>
                <a:tab pos="228600" algn="l"/>
              </a:tabLst>
            </a:pPr>
            <a:r>
              <a:rPr lang="en-GB" sz="1600" dirty="0">
                <a:effectLst/>
                <a:latin typeface="Calibri"/>
                <a:ea typeface="Times New Roman"/>
                <a:cs typeface="Calibri"/>
              </a:rPr>
              <a:t>fourth review: one month later</a:t>
            </a:r>
            <a:endParaRPr lang="en-GB" sz="1400" dirty="0">
              <a:effectLst/>
              <a:latin typeface="Calibri"/>
              <a:ea typeface="Calibri"/>
              <a:cs typeface="Times New Roman"/>
            </a:endParaRPr>
          </a:p>
          <a:p>
            <a:pPr marL="342900" lvl="0" indent="-342900">
              <a:lnSpc>
                <a:spcPct val="115000"/>
              </a:lnSpc>
              <a:spcAft>
                <a:spcPts val="1000"/>
              </a:spcAft>
              <a:buSzPts val="1000"/>
              <a:buFont typeface="Symbol"/>
              <a:buChar char=""/>
              <a:tabLst>
                <a:tab pos="228600" algn="l"/>
              </a:tabLst>
            </a:pPr>
            <a:r>
              <a:rPr lang="en-GB" sz="1600" dirty="0">
                <a:effectLst/>
                <a:latin typeface="Calibri"/>
                <a:ea typeface="Times New Roman"/>
                <a:cs typeface="Calibri"/>
              </a:rPr>
              <a:t>fifth review: three months later</a:t>
            </a:r>
            <a:endParaRPr lang="en-GB" sz="1400" dirty="0">
              <a:effectLst/>
              <a:latin typeface="Calibri"/>
              <a:ea typeface="Calibri"/>
              <a:cs typeface="Times New Roman"/>
            </a:endParaRPr>
          </a:p>
          <a:p>
            <a:pPr>
              <a:lnSpc>
                <a:spcPct val="115000"/>
              </a:lnSpc>
              <a:spcAft>
                <a:spcPts val="1000"/>
              </a:spcAft>
            </a:pPr>
            <a:r>
              <a:rPr lang="en-GB" sz="1100" dirty="0">
                <a:effectLst/>
                <a:latin typeface="Calibri"/>
                <a:ea typeface="Calibri"/>
                <a:cs typeface="Times New Roman"/>
              </a:rPr>
              <a:t> </a:t>
            </a:r>
          </a:p>
        </p:txBody>
      </p:sp>
    </p:spTree>
    <p:extLst>
      <p:ext uri="{BB962C8B-B14F-4D97-AF65-F5344CB8AC3E}">
        <p14:creationId xmlns:p14="http://schemas.microsoft.com/office/powerpoint/2010/main" val="108966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Housekeeping:</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pPr marL="0" indent="0">
              <a:buNone/>
            </a:pPr>
            <a:r>
              <a:rPr lang="en-GB" dirty="0" smtClean="0"/>
              <a:t> </a:t>
            </a:r>
            <a:endParaRPr lang="en-GB" dirty="0"/>
          </a:p>
        </p:txBody>
      </p:sp>
      <p:sp>
        <p:nvSpPr>
          <p:cNvPr id="4" name="AutoShape 6" descr="Image result for fire exit  cartoon">
            <a:hlinkClick r:id="rId3"/>
          </p:cNvPr>
          <p:cNvSpPr>
            <a:spLocks noChangeAspect="1" noChangeArrowheads="1"/>
          </p:cNvSpPr>
          <p:nvPr/>
        </p:nvSpPr>
        <p:spPr bwMode="auto">
          <a:xfrm>
            <a:off x="34979" y="-1500188"/>
            <a:ext cx="7162800" cy="3133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Calibri" panose="020F0502020204030204" pitchFamily="34" charset="0"/>
            </a:endParaRPr>
          </a:p>
        </p:txBody>
      </p:sp>
      <p:pic>
        <p:nvPicPr>
          <p:cNvPr id="1033" name="Picture 9" descr="Image result for toilet signs cartoon">
            <a:hlinkClick r:id="rId4"/>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77" t="6730" r="7580" b="6828"/>
          <a:stretch/>
        </p:blipFill>
        <p:spPr bwMode="auto">
          <a:xfrm>
            <a:off x="5796136" y="4038600"/>
            <a:ext cx="2130118" cy="21276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rotWithShape="1">
          <a:blip r:embed="rId6">
            <a:extLst>
              <a:ext uri="{28A0092B-C50C-407E-A947-70E740481C1C}">
                <a14:useLocalDpi xmlns:a14="http://schemas.microsoft.com/office/drawing/2010/main" val="0"/>
              </a:ext>
            </a:extLst>
          </a:blip>
          <a:srcRect l="5758" t="3497" r="5758" b="10622"/>
          <a:stretch/>
        </p:blipFill>
        <p:spPr bwMode="auto">
          <a:xfrm>
            <a:off x="1828800" y="4149080"/>
            <a:ext cx="1854200" cy="1873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descr="Image result for coffee break clipart">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8474" y="1579051"/>
            <a:ext cx="2169047" cy="19702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Recording Icon Images, Stock Photos &amp;amp; Vectors | Shutterstock"/>
          <p:cNvPicPr>
            <a:picLocks noChangeAspect="1" noChangeArrowheads="1"/>
          </p:cNvPicPr>
          <p:nvPr/>
        </p:nvPicPr>
        <p:blipFill rotWithShape="1">
          <a:blip r:embed="rId9">
            <a:extLst>
              <a:ext uri="{28A0092B-C50C-407E-A947-70E740481C1C}">
                <a14:useLocalDpi xmlns:a14="http://schemas.microsoft.com/office/drawing/2010/main" val="0"/>
              </a:ext>
            </a:extLst>
          </a:blip>
          <a:srcRect b="7151"/>
          <a:stretch/>
        </p:blipFill>
        <p:spPr bwMode="auto">
          <a:xfrm>
            <a:off x="4002287" y="1836897"/>
            <a:ext cx="1820907" cy="182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0197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Question – 5Ws + PQRST</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92500" lnSpcReduction="20000"/>
          </a:bodyPr>
          <a:lstStyle/>
          <a:p>
            <a:r>
              <a:rPr lang="en-GB" dirty="0">
                <a:latin typeface="Calibri" panose="020F0502020204030204" pitchFamily="34" charset="0"/>
                <a:cs typeface="Calibri" panose="020F0502020204030204" pitchFamily="34" charset="0"/>
              </a:rPr>
              <a:t>The PQRST method is used to help improve our memory for information that we </a:t>
            </a:r>
            <a:r>
              <a:rPr lang="en-GB" dirty="0" smtClean="0">
                <a:latin typeface="Calibri" panose="020F0502020204030204" pitchFamily="34" charset="0"/>
                <a:cs typeface="Calibri" panose="020F0502020204030204" pitchFamily="34" charset="0"/>
              </a:rPr>
              <a:t>read</a:t>
            </a:r>
          </a:p>
          <a:p>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Preview</a:t>
            </a:r>
          </a:p>
          <a:p>
            <a:pPr lvl="1"/>
            <a:r>
              <a:rPr lang="en-GB" dirty="0" smtClean="0">
                <a:latin typeface="Calibri" panose="020F0502020204030204" pitchFamily="34" charset="0"/>
                <a:cs typeface="Calibri" panose="020F0502020204030204" pitchFamily="34" charset="0"/>
              </a:rPr>
              <a:t>Question</a:t>
            </a:r>
          </a:p>
          <a:p>
            <a:pPr lvl="1"/>
            <a:r>
              <a:rPr lang="en-GB" dirty="0" smtClean="0">
                <a:latin typeface="Calibri" panose="020F0502020204030204" pitchFamily="34" charset="0"/>
                <a:cs typeface="Calibri" panose="020F0502020204030204" pitchFamily="34" charset="0"/>
              </a:rPr>
              <a:t>Read</a:t>
            </a:r>
          </a:p>
          <a:p>
            <a:pPr lvl="1"/>
            <a:r>
              <a:rPr lang="en-GB" dirty="0" smtClean="0">
                <a:latin typeface="Calibri" panose="020F0502020204030204" pitchFamily="34" charset="0"/>
                <a:cs typeface="Calibri" panose="020F0502020204030204" pitchFamily="34" charset="0"/>
              </a:rPr>
              <a:t>Summary</a:t>
            </a:r>
          </a:p>
          <a:p>
            <a:pPr lvl="1"/>
            <a:r>
              <a:rPr lang="en-GB" dirty="0" smtClean="0">
                <a:latin typeface="Calibri" panose="020F0502020204030204" pitchFamily="34" charset="0"/>
                <a:cs typeface="Calibri" panose="020F0502020204030204" pitchFamily="34" charset="0"/>
              </a:rPr>
              <a:t>Test</a:t>
            </a:r>
          </a:p>
          <a:p>
            <a:pPr lvl="1"/>
            <a:endParaRPr lang="en-GB" dirty="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5Ws</a:t>
            </a:r>
          </a:p>
          <a:p>
            <a:endParaRPr lang="en-GB" dirty="0" smtClean="0">
              <a:latin typeface="Calibri" panose="020F0502020204030204" pitchFamily="34" charset="0"/>
              <a:cs typeface="Calibri" panose="020F0502020204030204" pitchFamily="34" charset="0"/>
            </a:endParaRPr>
          </a:p>
          <a:p>
            <a:pPr lvl="1"/>
            <a:r>
              <a:rPr lang="en-GB" dirty="0" smtClean="0">
                <a:latin typeface="Calibri" panose="020F0502020204030204" pitchFamily="34" charset="0"/>
                <a:cs typeface="Calibri" panose="020F0502020204030204" pitchFamily="34" charset="0"/>
              </a:rPr>
              <a:t>Who</a:t>
            </a:r>
          </a:p>
          <a:p>
            <a:pPr lvl="1"/>
            <a:r>
              <a:rPr lang="en-GB" dirty="0" smtClean="0">
                <a:latin typeface="Calibri" panose="020F0502020204030204" pitchFamily="34" charset="0"/>
                <a:cs typeface="Calibri" panose="020F0502020204030204" pitchFamily="34" charset="0"/>
              </a:rPr>
              <a:t>What</a:t>
            </a:r>
          </a:p>
          <a:p>
            <a:pPr lvl="1"/>
            <a:r>
              <a:rPr lang="en-GB" dirty="0" smtClean="0">
                <a:latin typeface="Calibri" panose="020F0502020204030204" pitchFamily="34" charset="0"/>
                <a:cs typeface="Calibri" panose="020F0502020204030204" pitchFamily="34" charset="0"/>
              </a:rPr>
              <a:t>Where</a:t>
            </a:r>
          </a:p>
          <a:p>
            <a:pPr lvl="1"/>
            <a:r>
              <a:rPr lang="en-GB" dirty="0" smtClean="0">
                <a:latin typeface="Calibri" panose="020F0502020204030204" pitchFamily="34" charset="0"/>
                <a:cs typeface="Calibri" panose="020F0502020204030204" pitchFamily="34" charset="0"/>
              </a:rPr>
              <a:t>When</a:t>
            </a:r>
          </a:p>
          <a:p>
            <a:pPr lvl="1"/>
            <a:r>
              <a:rPr lang="en-GB" dirty="0" smtClean="0">
                <a:latin typeface="Calibri" panose="020F0502020204030204" pitchFamily="34" charset="0"/>
                <a:cs typeface="Calibri" panose="020F0502020204030204" pitchFamily="34" charset="0"/>
              </a:rPr>
              <a:t>Why</a:t>
            </a:r>
          </a:p>
        </p:txBody>
      </p:sp>
      <p:pic>
        <p:nvPicPr>
          <p:cNvPr id="8194" name="Picture 2" descr="Image result for newspaper clipar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896" y="2492896"/>
            <a:ext cx="4392488" cy="3294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7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9744700"/>
              </p:ext>
            </p:extLst>
          </p:nvPr>
        </p:nvGraphicFramePr>
        <p:xfrm>
          <a:off x="1979712" y="548680"/>
          <a:ext cx="5234888" cy="5896077"/>
        </p:xfrm>
        <a:graphic>
          <a:graphicData uri="http://schemas.openxmlformats.org/drawingml/2006/table">
            <a:tbl>
              <a:tblPr firstRow="1" firstCol="1" bandRow="1">
                <a:tableStyleId>{5C22544A-7EE6-4342-B048-85BDC9FD1C3A}</a:tableStyleId>
              </a:tblPr>
              <a:tblGrid>
                <a:gridCol w="2099520">
                  <a:extLst>
                    <a:ext uri="{9D8B030D-6E8A-4147-A177-3AD203B41FA5}">
                      <a16:colId xmlns:a16="http://schemas.microsoft.com/office/drawing/2014/main" val="20000"/>
                    </a:ext>
                  </a:extLst>
                </a:gridCol>
                <a:gridCol w="3135368">
                  <a:extLst>
                    <a:ext uri="{9D8B030D-6E8A-4147-A177-3AD203B41FA5}">
                      <a16:colId xmlns:a16="http://schemas.microsoft.com/office/drawing/2014/main" val="20001"/>
                    </a:ext>
                  </a:extLst>
                </a:gridCol>
              </a:tblGrid>
              <a:tr h="468059">
                <a:tc>
                  <a:txBody>
                    <a:bodyPr/>
                    <a:lstStyle/>
                    <a:p>
                      <a:pPr algn="ctr">
                        <a:lnSpc>
                          <a:spcPct val="115000"/>
                        </a:lnSpc>
                        <a:spcAft>
                          <a:spcPts val="0"/>
                        </a:spcAft>
                      </a:pPr>
                      <a:r>
                        <a:rPr lang="en-GB" sz="1400" dirty="0">
                          <a:effectLst/>
                          <a:latin typeface="Calibri" panose="020F0502020204030204" pitchFamily="34" charset="0"/>
                          <a:cs typeface="Calibri" panose="020F0502020204030204" pitchFamily="34" charset="0"/>
                        </a:rPr>
                        <a:t>Stage</a:t>
                      </a:r>
                      <a:endParaRPr lang="en-GB" sz="1050" dirty="0">
                        <a:effectLst/>
                        <a:latin typeface="Calibri" panose="020F0502020204030204" pitchFamily="34" charset="0"/>
                        <a:cs typeface="Calibri" panose="020F0502020204030204" pitchFamily="34" charset="0"/>
                      </a:endParaRPr>
                    </a:p>
                    <a:p>
                      <a:pPr algn="ctr">
                        <a:lnSpc>
                          <a:spcPct val="115000"/>
                        </a:lnSpc>
                        <a:spcAft>
                          <a:spcPts val="0"/>
                        </a:spcAft>
                      </a:pPr>
                      <a:r>
                        <a:rPr lang="en-GB" sz="1400" dirty="0">
                          <a:effectLst/>
                          <a:latin typeface="Calibri" panose="020F0502020204030204" pitchFamily="34" charset="0"/>
                          <a:cs typeface="Calibri" panose="020F0502020204030204" pitchFamily="34" charset="0"/>
                        </a:rPr>
                        <a:t> </a:t>
                      </a:r>
                      <a:endParaRPr lang="en-GB" sz="1050" dirty="0">
                        <a:effectLst/>
                        <a:latin typeface="Calibri" panose="020F0502020204030204" pitchFamily="34" charset="0"/>
                        <a:ea typeface="Calibri"/>
                        <a:cs typeface="Calibri" panose="020F0502020204030204" pitchFamily="34" charset="0"/>
                      </a:endParaRPr>
                    </a:p>
                  </a:txBody>
                  <a:tcPr marL="54471" marR="54471" marT="0" marB="0"/>
                </a:tc>
                <a:tc>
                  <a:txBody>
                    <a:bodyPr/>
                    <a:lstStyle/>
                    <a:p>
                      <a:pPr algn="ctr">
                        <a:lnSpc>
                          <a:spcPct val="115000"/>
                        </a:lnSpc>
                        <a:spcAft>
                          <a:spcPts val="0"/>
                        </a:spcAft>
                      </a:pPr>
                      <a:r>
                        <a:rPr lang="en-GB" sz="1400">
                          <a:effectLst/>
                          <a:latin typeface="Calibri" panose="020F0502020204030204" pitchFamily="34" charset="0"/>
                          <a:cs typeface="Calibri" panose="020F0502020204030204" pitchFamily="34" charset="0"/>
                        </a:rPr>
                        <a:t>Strategies</a:t>
                      </a:r>
                      <a:endParaRPr lang="en-GB" sz="1050">
                        <a:effectLst/>
                        <a:latin typeface="Calibri" panose="020F0502020204030204" pitchFamily="34" charset="0"/>
                        <a:ea typeface="Calibri"/>
                        <a:cs typeface="Calibri" panose="020F0502020204030204" pitchFamily="34" charset="0"/>
                      </a:endParaRPr>
                    </a:p>
                  </a:txBody>
                  <a:tcPr marL="54471" marR="54471" marT="0" marB="0"/>
                </a:tc>
                <a:extLst>
                  <a:ext uri="{0D108BD9-81ED-4DB2-BD59-A6C34878D82A}">
                    <a16:rowId xmlns:a16="http://schemas.microsoft.com/office/drawing/2014/main" val="10000"/>
                  </a:ext>
                </a:extLst>
              </a:tr>
              <a:tr h="1404177">
                <a:tc>
                  <a:txBody>
                    <a:bodyPr/>
                    <a:lstStyle/>
                    <a:p>
                      <a:pPr algn="just">
                        <a:lnSpc>
                          <a:spcPct val="115000"/>
                        </a:lnSpc>
                        <a:spcAft>
                          <a:spcPts val="0"/>
                        </a:spcAft>
                      </a:pPr>
                      <a:r>
                        <a:rPr lang="en-GB" sz="1400">
                          <a:effectLst/>
                          <a:latin typeface="Calibri" panose="020F0502020204030204" pitchFamily="34" charset="0"/>
                          <a:cs typeface="Calibri" panose="020F0502020204030204" pitchFamily="34" charset="0"/>
                        </a:rPr>
                        <a:t>Attention</a:t>
                      </a:r>
                      <a:endParaRPr lang="en-GB" sz="1050">
                        <a:effectLst/>
                        <a:latin typeface="Calibri" panose="020F0502020204030204" pitchFamily="34" charset="0"/>
                        <a:cs typeface="Calibri" panose="020F0502020204030204" pitchFamily="34" charset="0"/>
                      </a:endParaRPr>
                    </a:p>
                    <a:p>
                      <a:pPr algn="just">
                        <a:lnSpc>
                          <a:spcPct val="115000"/>
                        </a:lnSpc>
                        <a:spcAft>
                          <a:spcPts val="0"/>
                        </a:spcAft>
                      </a:pPr>
                      <a:r>
                        <a:rPr lang="en-GB" sz="1400">
                          <a:effectLst/>
                          <a:latin typeface="Calibri" panose="020F0502020204030204" pitchFamily="34" charset="0"/>
                          <a:cs typeface="Calibri" panose="020F0502020204030204" pitchFamily="34" charset="0"/>
                        </a:rPr>
                        <a:t> </a:t>
                      </a:r>
                      <a:endParaRPr lang="en-GB" sz="1050">
                        <a:effectLst/>
                        <a:latin typeface="Calibri" panose="020F0502020204030204" pitchFamily="34" charset="0"/>
                        <a:ea typeface="Calibri"/>
                        <a:cs typeface="Calibri" panose="020F0502020204030204" pitchFamily="34" charset="0"/>
                      </a:endParaRPr>
                    </a:p>
                  </a:txBody>
                  <a:tcPr marL="54471" marR="54471" marT="0" marB="0"/>
                </a:tc>
                <a:tc>
                  <a:txBody>
                    <a:bodyPr/>
                    <a:lstStyle/>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Mindfulness meditation</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smtClean="0">
                          <a:effectLst/>
                          <a:latin typeface="Calibri" panose="020F0502020204030204" pitchFamily="34" charset="0"/>
                          <a:cs typeface="Calibri" panose="020F0502020204030204" pitchFamily="34" charset="0"/>
                        </a:rPr>
                        <a:t>Making </a:t>
                      </a:r>
                      <a:r>
                        <a:rPr lang="en-GB" sz="1400" dirty="0">
                          <a:effectLst/>
                          <a:latin typeface="Calibri" panose="020F0502020204030204" pitchFamily="34" charset="0"/>
                          <a:cs typeface="Calibri" panose="020F0502020204030204" pitchFamily="34" charset="0"/>
                        </a:rPr>
                        <a:t>associations</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Visual </a:t>
                      </a:r>
                      <a:r>
                        <a:rPr lang="en-GB" sz="1400" dirty="0" smtClean="0">
                          <a:effectLst/>
                          <a:latin typeface="Calibri" panose="020F0502020204030204" pitchFamily="34" charset="0"/>
                          <a:cs typeface="Calibri" panose="020F0502020204030204" pitchFamily="34" charset="0"/>
                        </a:rPr>
                        <a:t>imagery </a:t>
                      </a:r>
                      <a:endParaRPr lang="en-GB" sz="1050" dirty="0">
                        <a:effectLst/>
                        <a:latin typeface="Calibri" panose="020F0502020204030204" pitchFamily="34" charset="0"/>
                        <a:ea typeface="Calibri"/>
                        <a:cs typeface="Calibri" panose="020F0502020204030204" pitchFamily="34" charset="0"/>
                      </a:endParaRPr>
                    </a:p>
                  </a:txBody>
                  <a:tcPr marL="54471" marR="54471" marT="0" marB="0"/>
                </a:tc>
                <a:extLst>
                  <a:ext uri="{0D108BD9-81ED-4DB2-BD59-A6C34878D82A}">
                    <a16:rowId xmlns:a16="http://schemas.microsoft.com/office/drawing/2014/main" val="10001"/>
                  </a:ext>
                </a:extLst>
              </a:tr>
              <a:tr h="473631">
                <a:tc>
                  <a:txBody>
                    <a:bodyPr/>
                    <a:lstStyle/>
                    <a:p>
                      <a:pPr algn="just">
                        <a:lnSpc>
                          <a:spcPct val="115000"/>
                        </a:lnSpc>
                        <a:spcAft>
                          <a:spcPts val="0"/>
                        </a:spcAft>
                      </a:pPr>
                      <a:r>
                        <a:rPr lang="en-GB" sz="1400">
                          <a:effectLst/>
                          <a:latin typeface="Calibri" panose="020F0502020204030204" pitchFamily="34" charset="0"/>
                          <a:cs typeface="Calibri" panose="020F0502020204030204" pitchFamily="34" charset="0"/>
                        </a:rPr>
                        <a:t>Information processing</a:t>
                      </a:r>
                      <a:endParaRPr lang="en-GB" sz="1050">
                        <a:effectLst/>
                        <a:latin typeface="Calibri" panose="020F0502020204030204" pitchFamily="34" charset="0"/>
                        <a:cs typeface="Calibri" panose="020F0502020204030204" pitchFamily="34" charset="0"/>
                      </a:endParaRPr>
                    </a:p>
                    <a:p>
                      <a:pPr algn="just">
                        <a:lnSpc>
                          <a:spcPct val="115000"/>
                        </a:lnSpc>
                        <a:spcAft>
                          <a:spcPts val="0"/>
                        </a:spcAft>
                      </a:pPr>
                      <a:r>
                        <a:rPr lang="en-GB" sz="1400">
                          <a:effectLst/>
                          <a:latin typeface="Calibri" panose="020F0502020204030204" pitchFamily="34" charset="0"/>
                          <a:cs typeface="Calibri" panose="020F0502020204030204" pitchFamily="34" charset="0"/>
                        </a:rPr>
                        <a:t> </a:t>
                      </a:r>
                      <a:endParaRPr lang="en-GB" sz="1050">
                        <a:effectLst/>
                        <a:latin typeface="Calibri" panose="020F0502020204030204" pitchFamily="34" charset="0"/>
                        <a:ea typeface="Calibri"/>
                        <a:cs typeface="Calibri" panose="020F0502020204030204" pitchFamily="34" charset="0"/>
                      </a:endParaRPr>
                    </a:p>
                  </a:txBody>
                  <a:tcPr marL="54471" marR="54471" marT="0" marB="0"/>
                </a:tc>
                <a:tc>
                  <a:txBody>
                    <a:bodyPr/>
                    <a:lstStyle/>
                    <a:p>
                      <a:pPr marL="342900" lvl="0" indent="-342900" algn="just">
                        <a:lnSpc>
                          <a:spcPct val="115000"/>
                        </a:lnSpc>
                        <a:spcAft>
                          <a:spcPts val="0"/>
                        </a:spcAft>
                        <a:buFont typeface="Symbol"/>
                        <a:buChar char=""/>
                      </a:pPr>
                      <a:r>
                        <a:rPr lang="en-GB" sz="1400">
                          <a:effectLst/>
                          <a:latin typeface="Calibri" panose="020F0502020204030204" pitchFamily="34" charset="0"/>
                          <a:cs typeface="Calibri" panose="020F0502020204030204" pitchFamily="34" charset="0"/>
                        </a:rPr>
                        <a:t>Making associations</a:t>
                      </a:r>
                      <a:endParaRPr lang="en-GB" sz="105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a:effectLst/>
                          <a:latin typeface="Calibri" panose="020F0502020204030204" pitchFamily="34" charset="0"/>
                          <a:cs typeface="Calibri" panose="020F0502020204030204" pitchFamily="34" charset="0"/>
                        </a:rPr>
                        <a:t>Visual imagery</a:t>
                      </a:r>
                      <a:endParaRPr lang="en-GB" sz="1050">
                        <a:effectLst/>
                        <a:latin typeface="Calibri" panose="020F0502020204030204" pitchFamily="34" charset="0"/>
                        <a:ea typeface="Calibri"/>
                        <a:cs typeface="Calibri" panose="020F0502020204030204" pitchFamily="34" charset="0"/>
                      </a:endParaRPr>
                    </a:p>
                  </a:txBody>
                  <a:tcPr marL="54471" marR="54471" marT="0" marB="0"/>
                </a:tc>
                <a:extLst>
                  <a:ext uri="{0D108BD9-81ED-4DB2-BD59-A6C34878D82A}">
                    <a16:rowId xmlns:a16="http://schemas.microsoft.com/office/drawing/2014/main" val="10002"/>
                  </a:ext>
                </a:extLst>
              </a:tr>
              <a:tr h="2340296">
                <a:tc>
                  <a:txBody>
                    <a:bodyPr/>
                    <a:lstStyle/>
                    <a:p>
                      <a:pPr algn="just">
                        <a:lnSpc>
                          <a:spcPct val="115000"/>
                        </a:lnSpc>
                        <a:spcAft>
                          <a:spcPts val="0"/>
                        </a:spcAft>
                      </a:pPr>
                      <a:r>
                        <a:rPr lang="en-GB" sz="1400">
                          <a:effectLst/>
                          <a:latin typeface="Calibri" panose="020F0502020204030204" pitchFamily="34" charset="0"/>
                          <a:cs typeface="Calibri" panose="020F0502020204030204" pitchFamily="34" charset="0"/>
                        </a:rPr>
                        <a:t>Encoding and storage</a:t>
                      </a:r>
                      <a:endParaRPr lang="en-GB" sz="1050">
                        <a:effectLst/>
                        <a:latin typeface="Calibri" panose="020F0502020204030204" pitchFamily="34" charset="0"/>
                        <a:cs typeface="Calibri" panose="020F0502020204030204" pitchFamily="34" charset="0"/>
                      </a:endParaRPr>
                    </a:p>
                    <a:p>
                      <a:pPr algn="just">
                        <a:lnSpc>
                          <a:spcPct val="115000"/>
                        </a:lnSpc>
                        <a:spcAft>
                          <a:spcPts val="0"/>
                        </a:spcAft>
                      </a:pPr>
                      <a:r>
                        <a:rPr lang="en-GB" sz="1400">
                          <a:effectLst/>
                          <a:latin typeface="Calibri" panose="020F0502020204030204" pitchFamily="34" charset="0"/>
                          <a:cs typeface="Calibri" panose="020F0502020204030204" pitchFamily="34" charset="0"/>
                        </a:rPr>
                        <a:t> </a:t>
                      </a:r>
                      <a:endParaRPr lang="en-GB" sz="1050">
                        <a:effectLst/>
                        <a:latin typeface="Calibri" panose="020F0502020204030204" pitchFamily="34" charset="0"/>
                        <a:ea typeface="Calibri"/>
                        <a:cs typeface="Calibri" panose="020F0502020204030204" pitchFamily="34" charset="0"/>
                      </a:endParaRPr>
                    </a:p>
                  </a:txBody>
                  <a:tcPr marL="54471" marR="54471" marT="0" marB="0"/>
                </a:tc>
                <a:tc>
                  <a:txBody>
                    <a:bodyPr/>
                    <a:lstStyle/>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Chunking</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Grouping</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PQRST</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Repetition </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Expanding rehearsal </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Making associations</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Stories</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Visual imagery</a:t>
                      </a:r>
                      <a:endParaRPr lang="en-GB" sz="1050" dirty="0">
                        <a:effectLst/>
                        <a:latin typeface="Calibri" panose="020F0502020204030204" pitchFamily="34" charset="0"/>
                        <a:cs typeface="Calibri" panose="020F0502020204030204" pitchFamily="34" charset="0"/>
                      </a:endParaRPr>
                    </a:p>
                    <a:p>
                      <a:pPr marL="228600" algn="just">
                        <a:lnSpc>
                          <a:spcPct val="115000"/>
                        </a:lnSpc>
                        <a:spcAft>
                          <a:spcPts val="0"/>
                        </a:spcAft>
                      </a:pPr>
                      <a:r>
                        <a:rPr lang="en-GB" sz="1400" dirty="0">
                          <a:effectLst/>
                          <a:latin typeface="Calibri" panose="020F0502020204030204" pitchFamily="34" charset="0"/>
                          <a:cs typeface="Calibri" panose="020F0502020204030204" pitchFamily="34" charset="0"/>
                        </a:rPr>
                        <a:t> </a:t>
                      </a:r>
                      <a:endParaRPr lang="en-GB" sz="1050" dirty="0">
                        <a:effectLst/>
                        <a:latin typeface="Calibri" panose="020F0502020204030204" pitchFamily="34" charset="0"/>
                        <a:ea typeface="Calibri"/>
                        <a:cs typeface="Calibri" panose="020F0502020204030204" pitchFamily="34" charset="0"/>
                      </a:endParaRPr>
                    </a:p>
                  </a:txBody>
                  <a:tcPr marL="54471" marR="54471" marT="0" marB="0"/>
                </a:tc>
                <a:extLst>
                  <a:ext uri="{0D108BD9-81ED-4DB2-BD59-A6C34878D82A}">
                    <a16:rowId xmlns:a16="http://schemas.microsoft.com/office/drawing/2014/main" val="10003"/>
                  </a:ext>
                </a:extLst>
              </a:tr>
              <a:tr h="1170148">
                <a:tc>
                  <a:txBody>
                    <a:bodyPr/>
                    <a:lstStyle/>
                    <a:p>
                      <a:pPr algn="just">
                        <a:lnSpc>
                          <a:spcPct val="115000"/>
                        </a:lnSpc>
                        <a:spcAft>
                          <a:spcPts val="0"/>
                        </a:spcAft>
                      </a:pPr>
                      <a:r>
                        <a:rPr lang="en-GB" sz="1400">
                          <a:effectLst/>
                          <a:latin typeface="Calibri" panose="020F0502020204030204" pitchFamily="34" charset="0"/>
                          <a:cs typeface="Calibri" panose="020F0502020204030204" pitchFamily="34" charset="0"/>
                        </a:rPr>
                        <a:t>Retrieval </a:t>
                      </a:r>
                      <a:endParaRPr lang="en-GB" sz="1050">
                        <a:effectLst/>
                        <a:latin typeface="Calibri" panose="020F0502020204030204" pitchFamily="34" charset="0"/>
                        <a:cs typeface="Calibri" panose="020F0502020204030204" pitchFamily="34" charset="0"/>
                      </a:endParaRPr>
                    </a:p>
                    <a:p>
                      <a:pPr algn="just">
                        <a:lnSpc>
                          <a:spcPct val="115000"/>
                        </a:lnSpc>
                        <a:spcAft>
                          <a:spcPts val="0"/>
                        </a:spcAft>
                      </a:pPr>
                      <a:r>
                        <a:rPr lang="en-GB" sz="1400">
                          <a:effectLst/>
                          <a:latin typeface="Calibri" panose="020F0502020204030204" pitchFamily="34" charset="0"/>
                          <a:cs typeface="Calibri" panose="020F0502020204030204" pitchFamily="34" charset="0"/>
                        </a:rPr>
                        <a:t> </a:t>
                      </a:r>
                      <a:endParaRPr lang="en-GB" sz="1050">
                        <a:effectLst/>
                        <a:latin typeface="Calibri" panose="020F0502020204030204" pitchFamily="34" charset="0"/>
                        <a:ea typeface="Calibri"/>
                        <a:cs typeface="Calibri" panose="020F0502020204030204" pitchFamily="34" charset="0"/>
                      </a:endParaRPr>
                    </a:p>
                  </a:txBody>
                  <a:tcPr marL="54471" marR="54471" marT="0" marB="0"/>
                </a:tc>
                <a:tc>
                  <a:txBody>
                    <a:bodyPr/>
                    <a:lstStyle/>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Mindfulness meditation</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Mental retracing</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a:effectLst/>
                          <a:latin typeface="Calibri" panose="020F0502020204030204" pitchFamily="34" charset="0"/>
                          <a:cs typeface="Calibri" panose="020F0502020204030204" pitchFamily="34" charset="0"/>
                        </a:rPr>
                        <a:t>Making associations</a:t>
                      </a:r>
                      <a:endParaRPr lang="en-GB" sz="1050" dirty="0">
                        <a:effectLst/>
                        <a:latin typeface="Calibri" panose="020F0502020204030204" pitchFamily="34" charset="0"/>
                        <a:cs typeface="Calibri" panose="020F0502020204030204" pitchFamily="34" charset="0"/>
                      </a:endParaRPr>
                    </a:p>
                    <a:p>
                      <a:pPr marL="342900" lvl="0" indent="-342900" algn="just">
                        <a:lnSpc>
                          <a:spcPct val="115000"/>
                        </a:lnSpc>
                        <a:spcAft>
                          <a:spcPts val="0"/>
                        </a:spcAft>
                        <a:buFont typeface="Symbol"/>
                        <a:buChar char=""/>
                      </a:pPr>
                      <a:r>
                        <a:rPr lang="en-GB" sz="1400" dirty="0" smtClean="0">
                          <a:effectLst/>
                          <a:latin typeface="Calibri" panose="020F0502020204030204" pitchFamily="34" charset="0"/>
                          <a:cs typeface="Calibri" panose="020F0502020204030204" pitchFamily="34" charset="0"/>
                        </a:rPr>
                        <a:t>Visual </a:t>
                      </a:r>
                      <a:r>
                        <a:rPr lang="en-GB" sz="1400" dirty="0">
                          <a:effectLst/>
                          <a:latin typeface="Calibri" panose="020F0502020204030204" pitchFamily="34" charset="0"/>
                          <a:cs typeface="Calibri" panose="020F0502020204030204" pitchFamily="34" charset="0"/>
                        </a:rPr>
                        <a:t>imagery</a:t>
                      </a:r>
                      <a:endParaRPr lang="en-GB" sz="1050" dirty="0">
                        <a:effectLst/>
                        <a:latin typeface="Calibri" panose="020F0502020204030204" pitchFamily="34" charset="0"/>
                        <a:ea typeface="Calibri"/>
                        <a:cs typeface="Calibri" panose="020F0502020204030204" pitchFamily="34" charset="0"/>
                      </a:endParaRPr>
                    </a:p>
                  </a:txBody>
                  <a:tcPr marL="54471" marR="54471"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4546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6590-D5C9-8D4E-A340-3269C2893AB1}"/>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How do I know which strategies will be most useful for me?</a:t>
            </a:r>
          </a:p>
        </p:txBody>
      </p:sp>
      <p:sp>
        <p:nvSpPr>
          <p:cNvPr id="3" name="Content Placeholder 2">
            <a:extLst>
              <a:ext uri="{FF2B5EF4-FFF2-40B4-BE49-F238E27FC236}">
                <a16:creationId xmlns:a16="http://schemas.microsoft.com/office/drawing/2014/main" id="{20E6B32F-0ACE-7E48-81FD-3860E8D063E7}"/>
              </a:ext>
            </a:extLst>
          </p:cNvPr>
          <p:cNvSpPr>
            <a:spLocks noGrp="1"/>
          </p:cNvSpPr>
          <p:nvPr>
            <p:ph idx="1"/>
          </p:nvPr>
        </p:nvSpPr>
        <p:spPr>
          <a:xfrm>
            <a:off x="395536" y="1981200"/>
            <a:ext cx="8229600" cy="4472136"/>
          </a:xfrm>
        </p:spPr>
        <p:txBody>
          <a:bodyPr/>
          <a:lstStyle/>
          <a:p>
            <a:r>
              <a:rPr lang="en-GB" dirty="0" smtClean="0">
                <a:latin typeface="Calibri" panose="020F0502020204030204" pitchFamily="34" charset="0"/>
                <a:cs typeface="Calibri" panose="020F0502020204030204" pitchFamily="34" charset="0"/>
              </a:rPr>
              <a:t>Do </a:t>
            </a:r>
            <a:r>
              <a:rPr lang="en-GB" dirty="0">
                <a:latin typeface="Calibri" panose="020F0502020204030204" pitchFamily="34" charset="0"/>
                <a:cs typeface="Calibri" panose="020F0502020204030204" pitchFamily="34" charset="0"/>
              </a:rPr>
              <a:t>I have a specific difficulty with my memory</a:t>
            </a:r>
            <a:r>
              <a:rPr lang="en-GB" dirty="0" smtClean="0">
                <a:latin typeface="Calibri" panose="020F0502020204030204" pitchFamily="34" charset="0"/>
                <a:cs typeface="Calibri" panose="020F0502020204030204" pitchFamily="34" charset="0"/>
              </a:rPr>
              <a:t>?</a:t>
            </a:r>
          </a:p>
          <a:p>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Do I remember information better when I see or hear things</a:t>
            </a:r>
            <a:r>
              <a:rPr lang="en-GB" dirty="0" smtClean="0">
                <a:latin typeface="Calibri" panose="020F0502020204030204" pitchFamily="34" charset="0"/>
                <a:cs typeface="Calibri" panose="020F0502020204030204" pitchFamily="34" charset="0"/>
              </a:rPr>
              <a:t>?</a:t>
            </a:r>
          </a:p>
          <a:p>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Do I forget things shortly after they’ve happened or after an extended period of time? </a:t>
            </a:r>
            <a:endParaRPr lang="en-US" dirty="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Are you having a specific difficulty during the process of learning? </a:t>
            </a:r>
            <a:endParaRPr lang="en-US" dirty="0">
              <a:latin typeface="Calibri" panose="020F0502020204030204" pitchFamily="34" charset="0"/>
              <a:cs typeface="Calibri" panose="020F0502020204030204" pitchFamily="34" charset="0"/>
            </a:endParaRPr>
          </a:p>
          <a:p>
            <a:pPr marL="0" indent="0">
              <a:buNone/>
            </a:pPr>
            <a:endParaRPr lang="en-US" dirty="0" smtClean="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68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Out of Session Work</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Weekly</a:t>
            </a:r>
          </a:p>
          <a:p>
            <a:r>
              <a:rPr lang="en-GB" dirty="0" smtClean="0">
                <a:latin typeface="Calibri" panose="020F0502020204030204" pitchFamily="34" charset="0"/>
                <a:cs typeface="Calibri" panose="020F0502020204030204" pitchFamily="34" charset="0"/>
              </a:rPr>
              <a:t>SMART goals</a:t>
            </a:r>
          </a:p>
          <a:p>
            <a:r>
              <a:rPr lang="en-GB" dirty="0" smtClean="0">
                <a:latin typeface="Calibri" panose="020F0502020204030204" pitchFamily="34" charset="0"/>
                <a:cs typeface="Calibri" panose="020F0502020204030204" pitchFamily="34" charset="0"/>
              </a:rPr>
              <a:t>Review in following session</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731" t="19426" r="51941" b="6452"/>
          <a:stretch/>
        </p:blipFill>
        <p:spPr bwMode="auto">
          <a:xfrm>
            <a:off x="5004047" y="1412776"/>
            <a:ext cx="3563199" cy="4877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221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Summary</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Mindfulness</a:t>
            </a:r>
          </a:p>
          <a:p>
            <a:r>
              <a:rPr lang="en-GB" dirty="0" smtClean="0">
                <a:latin typeface="Calibri" panose="020F0502020204030204" pitchFamily="34" charset="0"/>
                <a:cs typeface="Calibri" panose="020F0502020204030204" pitchFamily="34" charset="0"/>
              </a:rPr>
              <a:t>Recap on previous session</a:t>
            </a:r>
          </a:p>
          <a:p>
            <a:r>
              <a:rPr lang="en-GB" dirty="0" smtClean="0">
                <a:latin typeface="Calibri" panose="020F0502020204030204" pitchFamily="34" charset="0"/>
                <a:cs typeface="Calibri" panose="020F0502020204030204" pitchFamily="34" charset="0"/>
              </a:rPr>
              <a:t>Process of memory/learning</a:t>
            </a:r>
          </a:p>
          <a:p>
            <a:r>
              <a:rPr lang="en-GB" dirty="0" smtClean="0">
                <a:latin typeface="Calibri" panose="020F0502020204030204" pitchFamily="34" charset="0"/>
                <a:cs typeface="Calibri" panose="020F0502020204030204" pitchFamily="34" charset="0"/>
              </a:rPr>
              <a:t>Internal strategies – what are they? why use them?</a:t>
            </a:r>
          </a:p>
          <a:p>
            <a:r>
              <a:rPr lang="en-GB" dirty="0" smtClean="0">
                <a:latin typeface="Calibri" panose="020F0502020204030204" pitchFamily="34" charset="0"/>
                <a:cs typeface="Calibri" panose="020F0502020204030204" pitchFamily="34" charset="0"/>
              </a:rPr>
              <a:t>Goal setting/out of session work</a:t>
            </a:r>
          </a:p>
          <a:p>
            <a:endParaRPr lang="en-GB" dirty="0">
              <a:latin typeface="Calibri" panose="020F0502020204030204" pitchFamily="34" charset="0"/>
              <a:cs typeface="Calibri" panose="020F0502020204030204" pitchFamily="34" charset="0"/>
            </a:endParaRPr>
          </a:p>
        </p:txBody>
      </p:sp>
      <p:pic>
        <p:nvPicPr>
          <p:cNvPr id="4" name="Picture 3" descr="Image result for knowledge">
            <a:hlinkClick r:id="rId2"/>
          </p:cNvPr>
          <p:cNvPicPr/>
          <p:nvPr/>
        </p:nvPicPr>
        <p:blipFill rotWithShape="1">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t="5882"/>
          <a:stretch/>
        </p:blipFill>
        <p:spPr bwMode="auto">
          <a:xfrm>
            <a:off x="2555776" y="4951809"/>
            <a:ext cx="4104456" cy="19168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831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400" dirty="0" smtClean="0"/>
              <a:t>Thank you for attending</a:t>
            </a:r>
            <a:endParaRPr lang="en-GB" sz="4400" dirty="0"/>
          </a:p>
        </p:txBody>
      </p:sp>
      <p:sp>
        <p:nvSpPr>
          <p:cNvPr id="6" name="Subtitle 4"/>
          <p:cNvSpPr>
            <a:spLocks noGrp="1"/>
          </p:cNvSpPr>
          <p:nvPr>
            <p:ph type="subTitle" idx="1"/>
          </p:nvPr>
        </p:nvSpPr>
        <p:spPr/>
        <p:txBody>
          <a:bodyPr>
            <a:normAutofit fontScale="92500"/>
          </a:bodyPr>
          <a:lstStyle/>
          <a:p>
            <a:r>
              <a:rPr lang="en-GB" dirty="0" smtClean="0"/>
              <a:t>Grace Sunerton, Assistant Psychologist</a:t>
            </a:r>
          </a:p>
          <a:p>
            <a:r>
              <a:rPr lang="en-GB" dirty="0" smtClean="0"/>
              <a:t>Jessica Haselhurst</a:t>
            </a:r>
            <a:r>
              <a:rPr lang="en-GB" smtClean="0"/>
              <a:t>, Trainee </a:t>
            </a:r>
            <a:r>
              <a:rPr lang="en-GB" dirty="0" smtClean="0"/>
              <a:t>Clinical Psychologist</a:t>
            </a:r>
          </a:p>
          <a:p>
            <a:endParaRPr lang="en-GB" dirty="0"/>
          </a:p>
          <a:p>
            <a:r>
              <a:rPr lang="en-GB" dirty="0" smtClean="0"/>
              <a:t>01782 275188</a:t>
            </a:r>
            <a:endParaRPr lang="en-GB" dirty="0"/>
          </a:p>
        </p:txBody>
      </p:sp>
    </p:spTree>
    <p:extLst>
      <p:ext uri="{BB962C8B-B14F-4D97-AF65-F5344CB8AC3E}">
        <p14:creationId xmlns:p14="http://schemas.microsoft.com/office/powerpoint/2010/main" val="1836045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Group Rules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GB" dirty="0" smtClean="0">
                <a:latin typeface="Calibri" panose="020F0502020204030204" pitchFamily="34" charset="0"/>
                <a:cs typeface="Calibri" panose="020F0502020204030204" pitchFamily="34" charset="0"/>
              </a:rPr>
              <a:t>Confidentiality</a:t>
            </a:r>
          </a:p>
          <a:p>
            <a:r>
              <a:rPr lang="en-GB" dirty="0" smtClean="0">
                <a:latin typeface="Calibri" panose="020F0502020204030204" pitchFamily="34" charset="0"/>
                <a:cs typeface="Calibri" panose="020F0502020204030204" pitchFamily="34" charset="0"/>
              </a:rPr>
              <a:t>Respect</a:t>
            </a:r>
          </a:p>
          <a:p>
            <a:r>
              <a:rPr lang="en-GB" dirty="0" smtClean="0">
                <a:latin typeface="Calibri" panose="020F0502020204030204" pitchFamily="34" charset="0"/>
                <a:cs typeface="Calibri" panose="020F0502020204030204" pitchFamily="34" charset="0"/>
              </a:rPr>
              <a:t>Share thoughts, ideas and experiences</a:t>
            </a:r>
          </a:p>
          <a:p>
            <a:r>
              <a:rPr lang="en-GB" dirty="0" smtClean="0">
                <a:latin typeface="Calibri" panose="020F0502020204030204" pitchFamily="34" charset="0"/>
                <a:cs typeface="Calibri" panose="020F0502020204030204" pitchFamily="34" charset="0"/>
              </a:rPr>
              <a:t>Time keeping</a:t>
            </a:r>
          </a:p>
          <a:p>
            <a:r>
              <a:rPr lang="en-GB" dirty="0" smtClean="0">
                <a:latin typeface="Calibri" panose="020F0502020204030204" pitchFamily="34" charset="0"/>
                <a:cs typeface="Calibri" panose="020F0502020204030204" pitchFamily="34" charset="0"/>
              </a:rPr>
              <a:t>Mobile phones</a:t>
            </a:r>
            <a:endParaRPr lang="en-GB" dirty="0">
              <a:latin typeface="Calibri" panose="020F0502020204030204" pitchFamily="34" charset="0"/>
              <a:cs typeface="Calibri" panose="020F0502020204030204" pitchFamily="34" charset="0"/>
            </a:endParaRPr>
          </a:p>
        </p:txBody>
      </p:sp>
      <p:pic>
        <p:nvPicPr>
          <p:cNvPr id="4" name="Picture 3" descr="grou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4005064"/>
            <a:ext cx="2940050" cy="1837690"/>
          </a:xfrm>
          <a:prstGeom prst="rect">
            <a:avLst/>
          </a:prstGeom>
          <a:noFill/>
          <a:ln>
            <a:noFill/>
          </a:ln>
          <a:effectLst/>
        </p:spPr>
      </p:pic>
    </p:spTree>
    <p:extLst>
      <p:ext uri="{BB962C8B-B14F-4D97-AF65-F5344CB8AC3E}">
        <p14:creationId xmlns:p14="http://schemas.microsoft.com/office/powerpoint/2010/main" val="412258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Overview of the course:</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67544" y="1772816"/>
            <a:ext cx="8229600" cy="3989040"/>
          </a:xfrm>
        </p:spPr>
        <p:txBody>
          <a:bodyPr>
            <a:normAutofit/>
          </a:bodyPr>
          <a:lstStyle/>
          <a:p>
            <a:r>
              <a:rPr lang="en-GB" sz="2000" dirty="0" smtClean="0">
                <a:latin typeface="Calibri" panose="020F0502020204030204" pitchFamily="34" charset="0"/>
                <a:cs typeface="Calibri" panose="020F0502020204030204" pitchFamily="34" charset="0"/>
              </a:rPr>
              <a:t>Session </a:t>
            </a:r>
            <a:r>
              <a:rPr lang="en-GB" sz="2000" dirty="0">
                <a:latin typeface="Calibri" panose="020F0502020204030204" pitchFamily="34" charset="0"/>
                <a:cs typeface="Calibri" panose="020F0502020204030204" pitchFamily="34" charset="0"/>
              </a:rPr>
              <a:t>1                  Introductions and an overview of cognitive abilities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                                                                      </a:t>
            </a:r>
          </a:p>
          <a:p>
            <a:r>
              <a:rPr lang="en-GB" sz="2000" dirty="0">
                <a:latin typeface="Calibri" panose="020F0502020204030204" pitchFamily="34" charset="0"/>
                <a:cs typeface="Calibri" panose="020F0502020204030204" pitchFamily="34" charset="0"/>
              </a:rPr>
              <a:t>Session 2                  Overview of memory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Session 3                  </a:t>
            </a:r>
            <a:r>
              <a:rPr lang="en-GB" sz="2000" dirty="0" smtClean="0">
                <a:latin typeface="Calibri" panose="020F0502020204030204" pitchFamily="34" charset="0"/>
                <a:cs typeface="Calibri" panose="020F0502020204030204" pitchFamily="34" charset="0"/>
              </a:rPr>
              <a:t>External </a:t>
            </a:r>
            <a:r>
              <a:rPr lang="en-GB" sz="2000" dirty="0">
                <a:latin typeface="Calibri" panose="020F0502020204030204" pitchFamily="34" charset="0"/>
                <a:cs typeface="Calibri" panose="020F0502020204030204" pitchFamily="34" charset="0"/>
              </a:rPr>
              <a:t>memory enhancement strategies</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r>
              <a:rPr lang="en-GB" sz="2000" b="1" dirty="0">
                <a:solidFill>
                  <a:schemeClr val="accent2"/>
                </a:solidFill>
                <a:latin typeface="Calibri" panose="020F0502020204030204" pitchFamily="34" charset="0"/>
                <a:cs typeface="Calibri" panose="020F0502020204030204" pitchFamily="34" charset="0"/>
              </a:rPr>
              <a:t>Session 4                  </a:t>
            </a:r>
            <a:r>
              <a:rPr lang="en-GB" sz="2000" b="1" dirty="0" smtClean="0">
                <a:solidFill>
                  <a:schemeClr val="accent2"/>
                </a:solidFill>
                <a:latin typeface="Calibri" panose="020F0502020204030204" pitchFamily="34" charset="0"/>
                <a:cs typeface="Calibri" panose="020F0502020204030204" pitchFamily="34" charset="0"/>
              </a:rPr>
              <a:t>Internal </a:t>
            </a:r>
            <a:r>
              <a:rPr lang="en-GB" sz="2000" b="1" dirty="0">
                <a:solidFill>
                  <a:schemeClr val="accent2"/>
                </a:solidFill>
                <a:latin typeface="Calibri" panose="020F0502020204030204" pitchFamily="34" charset="0"/>
                <a:cs typeface="Calibri" panose="020F0502020204030204" pitchFamily="34" charset="0"/>
              </a:rPr>
              <a:t>memory enhancement strategies</a:t>
            </a:r>
            <a:r>
              <a:rPr lang="en-GB" sz="2000" dirty="0">
                <a:latin typeface="Calibri" panose="020F0502020204030204" pitchFamily="34" charset="0"/>
                <a:cs typeface="Calibri" panose="020F0502020204030204" pitchFamily="34" charset="0"/>
              </a:rPr>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Session 5                  Mood and cognitive functioning</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Session 6                  Keeping well, course reviews and goodbyes</a:t>
            </a:r>
          </a:p>
          <a:p>
            <a:pPr marL="0" indent="0">
              <a:buNone/>
            </a:pPr>
            <a:endParaRPr lang="en-GB" dirty="0"/>
          </a:p>
        </p:txBody>
      </p:sp>
    </p:spTree>
    <p:extLst>
      <p:ext uri="{BB962C8B-B14F-4D97-AF65-F5344CB8AC3E}">
        <p14:creationId xmlns:p14="http://schemas.microsoft.com/office/powerpoint/2010/main" val="248466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Session Outline</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Welcome and grounding exercise</a:t>
            </a:r>
          </a:p>
          <a:p>
            <a:r>
              <a:rPr lang="en-GB" dirty="0" smtClean="0">
                <a:latin typeface="Calibri" panose="020F0502020204030204" pitchFamily="34" charset="0"/>
                <a:cs typeface="Calibri" panose="020F0502020204030204" pitchFamily="34" charset="0"/>
              </a:rPr>
              <a:t>Summary of last session</a:t>
            </a:r>
          </a:p>
          <a:p>
            <a:r>
              <a:rPr lang="en-GB" dirty="0" smtClean="0">
                <a:latin typeface="Calibri" panose="020F0502020204030204" pitchFamily="34" charset="0"/>
                <a:cs typeface="Calibri" panose="020F0502020204030204" pitchFamily="34" charset="0"/>
              </a:rPr>
              <a:t>Review of out of session work</a:t>
            </a:r>
          </a:p>
          <a:p>
            <a:r>
              <a:rPr lang="en-GB" dirty="0" smtClean="0">
                <a:latin typeface="Calibri" panose="020F0502020204030204" pitchFamily="34" charset="0"/>
                <a:cs typeface="Calibri" panose="020F0502020204030204" pitchFamily="34" charset="0"/>
              </a:rPr>
              <a:t>Overview of internal memory strategies </a:t>
            </a:r>
          </a:p>
          <a:p>
            <a:r>
              <a:rPr lang="en-GB" dirty="0" smtClean="0">
                <a:latin typeface="Calibri" panose="020F0502020204030204" pitchFamily="34" charset="0"/>
                <a:cs typeface="Calibri" panose="020F0502020204030204" pitchFamily="34" charset="0"/>
              </a:rPr>
              <a:t>An example of an internal memory strategy</a:t>
            </a:r>
          </a:p>
          <a:p>
            <a:r>
              <a:rPr lang="en-GB" dirty="0" smtClean="0">
                <a:latin typeface="Calibri" panose="020F0502020204030204" pitchFamily="34" charset="0"/>
                <a:cs typeface="Calibri" panose="020F0502020204030204" pitchFamily="34" charset="0"/>
              </a:rPr>
              <a:t>Out of session work</a:t>
            </a:r>
          </a:p>
          <a:p>
            <a:r>
              <a:rPr lang="en-GB" dirty="0" smtClean="0">
                <a:latin typeface="Calibri" panose="020F0502020204030204" pitchFamily="34" charset="0"/>
                <a:cs typeface="Calibri" panose="020F0502020204030204" pitchFamily="34" charset="0"/>
              </a:rPr>
              <a:t>Summary</a:t>
            </a:r>
            <a:endParaRPr lang="en-GB" dirty="0">
              <a:latin typeface="Calibri" panose="020F0502020204030204" pitchFamily="34" charset="0"/>
              <a:cs typeface="Calibri" panose="020F0502020204030204" pitchFamily="34" charset="0"/>
            </a:endParaRPr>
          </a:p>
        </p:txBody>
      </p:sp>
      <p:pic>
        <p:nvPicPr>
          <p:cNvPr id="4" name="Picture 4" descr="Related image">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82" t="9712" r="14179" b="6198"/>
          <a:stretch/>
        </p:blipFill>
        <p:spPr bwMode="auto">
          <a:xfrm>
            <a:off x="6804248" y="3861048"/>
            <a:ext cx="2132933"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Mindfulness</a:t>
            </a:r>
            <a:endParaRPr lang="en-GB" dirty="0">
              <a:latin typeface="Calibri" panose="020F0502020204030204" pitchFamily="34" charset="0"/>
              <a:cs typeface="Calibri" panose="020F0502020204030204" pitchFamily="34" charset="0"/>
            </a:endParaRPr>
          </a:p>
        </p:txBody>
      </p:sp>
      <p:pic>
        <p:nvPicPr>
          <p:cNvPr id="1026" name="Picture 2" descr="Image result for mindful mind full">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68"/>
          <a:stretch/>
        </p:blipFill>
        <p:spPr bwMode="auto">
          <a:xfrm>
            <a:off x="584590" y="1340768"/>
            <a:ext cx="7924800" cy="489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487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Last Session: Summary</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dirty="0" smtClean="0">
                <a:latin typeface="Calibri" panose="020F0502020204030204" pitchFamily="34" charset="0"/>
                <a:cs typeface="Calibri" panose="020F0502020204030204" pitchFamily="34" charset="0"/>
              </a:rPr>
              <a:t>Overview of external memory strategies</a:t>
            </a:r>
          </a:p>
          <a:p>
            <a:r>
              <a:rPr lang="en-GB" dirty="0" smtClean="0">
                <a:latin typeface="Calibri" panose="020F0502020204030204" pitchFamily="34" charset="0"/>
                <a:cs typeface="Calibri" panose="020F0502020204030204" pitchFamily="34" charset="0"/>
              </a:rPr>
              <a:t>Communicating my difficulties to others – who to communicate them to and some of the benefits/costs.</a:t>
            </a:r>
          </a:p>
          <a:p>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444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Reviewing Weekly Goals</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pPr marL="0" indent="0">
              <a:buNone/>
            </a:pPr>
            <a:r>
              <a:rPr lang="en-GB" dirty="0">
                <a:latin typeface="Calibri" panose="020F0502020204030204" pitchFamily="34" charset="0"/>
                <a:cs typeface="Calibri" panose="020F0502020204030204" pitchFamily="34" charset="0"/>
              </a:rPr>
              <a:t>Trying out a new memory strategy for the week:</a:t>
            </a:r>
          </a:p>
          <a:p>
            <a:pPr marL="0" indent="0">
              <a:buNone/>
            </a:pPr>
            <a:endParaRPr lang="en-GB" dirty="0">
              <a:latin typeface="Calibri" panose="020F0502020204030204" pitchFamily="34" charset="0"/>
              <a:cs typeface="Calibri" panose="020F0502020204030204" pitchFamily="34" charset="0"/>
            </a:endParaRPr>
          </a:p>
          <a:p>
            <a:r>
              <a:rPr lang="en-GB" dirty="0">
                <a:latin typeface="Calibri" panose="020F0502020204030204" pitchFamily="34" charset="0"/>
                <a:cs typeface="Calibri" panose="020F0502020204030204" pitchFamily="34" charset="0"/>
              </a:rPr>
              <a:t>Were you able to do it?</a:t>
            </a:r>
          </a:p>
          <a:p>
            <a:r>
              <a:rPr lang="en-GB" dirty="0">
                <a:latin typeface="Calibri" panose="020F0502020204030204" pitchFamily="34" charset="0"/>
                <a:cs typeface="Calibri" panose="020F0502020204030204" pitchFamily="34" charset="0"/>
              </a:rPr>
              <a:t>Was it difficult to do?</a:t>
            </a:r>
          </a:p>
          <a:p>
            <a:r>
              <a:rPr lang="en-GB" dirty="0">
                <a:latin typeface="Calibri" panose="020F0502020204030204" pitchFamily="34" charset="0"/>
                <a:cs typeface="Calibri" panose="020F0502020204030204" pitchFamily="34" charset="0"/>
              </a:rPr>
              <a:t>Was it helpful/unhelpful?</a:t>
            </a:r>
          </a:p>
          <a:p>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016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2240</TotalTime>
  <Words>2245</Words>
  <Application>Microsoft Office PowerPoint</Application>
  <PresentationFormat>On-screen Show (4:3)</PresentationFormat>
  <Paragraphs>294</Paragraphs>
  <Slides>35</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Symbol</vt:lpstr>
      <vt:lpstr>Times New Roman</vt:lpstr>
      <vt:lpstr>Clarity</vt:lpstr>
      <vt:lpstr>Memory Skills Group</vt:lpstr>
      <vt:lpstr>Welcome!</vt:lpstr>
      <vt:lpstr>Housekeeping:</vt:lpstr>
      <vt:lpstr>Group Rules</vt:lpstr>
      <vt:lpstr>Overview of the course:</vt:lpstr>
      <vt:lpstr>Session Outline</vt:lpstr>
      <vt:lpstr>Mindfulness</vt:lpstr>
      <vt:lpstr>Last Session: Summary</vt:lpstr>
      <vt:lpstr>Reviewing Weekly Goals</vt:lpstr>
      <vt:lpstr>Remembering names: Quick Exercise</vt:lpstr>
      <vt:lpstr>PowerPoint Presentation</vt:lpstr>
      <vt:lpstr>PowerPoint Presentation</vt:lpstr>
      <vt:lpstr>How many did you remember?  Did you use any strategies?</vt:lpstr>
      <vt:lpstr>Internal Strategies – what are they?</vt:lpstr>
      <vt:lpstr>Internal Strategies – why use them?</vt:lpstr>
      <vt:lpstr>The Process of Memory</vt:lpstr>
      <vt:lpstr>Mindfulness</vt:lpstr>
      <vt:lpstr>Brain Exercise</vt:lpstr>
      <vt:lpstr>Chunking of Information</vt:lpstr>
      <vt:lpstr>PowerPoint Presentation</vt:lpstr>
      <vt:lpstr>Making associations</vt:lpstr>
      <vt:lpstr>Visual Imagery</vt:lpstr>
      <vt:lpstr>Remembering names using association/imagery: lets have a go!</vt:lpstr>
      <vt:lpstr>PowerPoint Presentation</vt:lpstr>
      <vt:lpstr>PowerPoint Presentation</vt:lpstr>
      <vt:lpstr>Stories</vt:lpstr>
      <vt:lpstr>Errorless Learning</vt:lpstr>
      <vt:lpstr>Repetition</vt:lpstr>
      <vt:lpstr>Expanded Rehearsal</vt:lpstr>
      <vt:lpstr>Question – 5Ws + PQRST</vt:lpstr>
      <vt:lpstr>PowerPoint Presentation</vt:lpstr>
      <vt:lpstr>How do I know which strategies will be most useful for me?</vt:lpstr>
      <vt:lpstr>Out of Session Work</vt:lpstr>
      <vt:lpstr>Summary</vt:lpstr>
      <vt:lpstr>Thank you for attending</vt:lpstr>
    </vt:vector>
  </TitlesOfParts>
  <Company>North Staffs IT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Skills Group</dc:title>
  <dc:creator>Steiner Anja (RLY) NSCHT</dc:creator>
  <cp:lastModifiedBy>Grace Sunerton (RLY) NSCHT</cp:lastModifiedBy>
  <cp:revision>37</cp:revision>
  <dcterms:created xsi:type="dcterms:W3CDTF">2020-01-24T12:10:50Z</dcterms:created>
  <dcterms:modified xsi:type="dcterms:W3CDTF">2022-07-18T08:25:51Z</dcterms:modified>
</cp:coreProperties>
</file>